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B707"/>
    <a:srgbClr val="0057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B2F163-2B0F-4A80-A17E-C17CB504077D}" v="340" dt="2025-03-18T20:38:16.0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45" autoAdjust="0"/>
    <p:restoredTop sz="94660"/>
  </p:normalViewPr>
  <p:slideViewPr>
    <p:cSldViewPr snapToGrid="0">
      <p:cViewPr varScale="1">
        <p:scale>
          <a:sx n="63" d="100"/>
          <a:sy n="63" d="100"/>
        </p:scale>
        <p:origin x="84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EC3D-266F-099B-CAC1-90B767468E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6206D2-BF6F-86C7-FF6F-5084D159B1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2DAFAC-2D54-2DF4-4CFF-907B650C72EA}"/>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95C36890-99A3-6E26-2119-CF0F415D5C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22778-408A-F2AD-625C-90F46351799D}"/>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699873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72235-440C-7BED-80BC-0696DB6E7F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919CA-38CA-1DF2-F4A8-F0B96B89D8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606039-86F1-7A1D-FCCB-18EEE9471E07}"/>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49522406-CF9B-BD6C-2275-D9660354BE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27E33D-8B89-3215-D6B4-924A1A030268}"/>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1022052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D85B2-2553-8B51-56E2-1F0FAAC359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1DAB4D-3580-E69C-602E-119742D2EE4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B92A9B-573D-BA3A-3515-AB324D7FFB87}"/>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774359A6-2304-2FE4-4A40-B1D88A800F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2C5D6-7801-C209-A5A0-AE16F8209FE2}"/>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1536109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8036A-721D-0F82-E5F6-734E18DC39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B4568-0551-2E7E-97DF-34F3646BC7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A9C6D6-2B15-213F-11F2-18EB71BA2974}"/>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7A26631F-BC5C-D7D7-D403-E86E09125C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D32665-FE55-7043-B407-441455796AD7}"/>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3927057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809FC-5166-4944-A1B7-C9747EC83F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8C65AA-99F7-99DB-D05C-E591545D554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5FCDF0-63DD-3783-32E4-372EC50C6E43}"/>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12BCEBBD-F2D0-2BF4-5224-1E929768B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BF4158-6CB6-41F9-0B39-FB949507043A}"/>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1829551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C519F-4329-E028-43EA-996DEC8A6F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685C00-A553-3FAA-1784-EAEB19E351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5C9C75-687E-F075-B862-939508DED3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05893A-2892-551C-0800-6BA37E6B2AE5}"/>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6" name="Footer Placeholder 5">
            <a:extLst>
              <a:ext uri="{FF2B5EF4-FFF2-40B4-BE49-F238E27FC236}">
                <a16:creationId xmlns:a16="http://schemas.microsoft.com/office/drawing/2014/main" id="{0451CA2B-9579-DA3D-ED62-44D131F844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4FB8A2-297D-2268-05D4-5C8D8DE50C1C}"/>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3996668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AC1C-53E4-FCBC-834B-A13D727C9E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FFE2E85-8E05-489D-28B8-A5D2A022DA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613FD4-3AB7-F6BC-7E6E-79DA72F15C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60D843-4C1F-C34F-FB6E-CE4204A28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DF67BA-1785-C0C2-BDFE-AA7947CF98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F87379-29B8-3E6E-D8B3-FFC57ED2903E}"/>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8" name="Footer Placeholder 7">
            <a:extLst>
              <a:ext uri="{FF2B5EF4-FFF2-40B4-BE49-F238E27FC236}">
                <a16:creationId xmlns:a16="http://schemas.microsoft.com/office/drawing/2014/main" id="{D23FB6EB-9AC2-8EFD-60FC-08DD6EC85F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1C6FEC-B279-82B7-4902-6BFEB426A993}"/>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174885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46CA5-E505-9D7E-FE04-3E23162825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F9954E-CA2F-4CDD-5A24-B005825777FC}"/>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4" name="Footer Placeholder 3">
            <a:extLst>
              <a:ext uri="{FF2B5EF4-FFF2-40B4-BE49-F238E27FC236}">
                <a16:creationId xmlns:a16="http://schemas.microsoft.com/office/drawing/2014/main" id="{B89338D9-9AAE-CE15-177A-E00D1B6117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60AAC5-9FDB-7C57-2AA4-E0A3E7F31BCE}"/>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1724259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5DB13A-5C3C-211C-077B-3E0BDC1EE96E}"/>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3" name="Footer Placeholder 2">
            <a:extLst>
              <a:ext uri="{FF2B5EF4-FFF2-40B4-BE49-F238E27FC236}">
                <a16:creationId xmlns:a16="http://schemas.microsoft.com/office/drawing/2014/main" id="{C27ED6DB-9C44-F42B-FFDD-C2E5472B7F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5C1AFA-E5CB-0F40-0541-1404FC4E7CE5}"/>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2844595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C9C4-34DC-2E6A-8D6F-4D382A726F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FB1C5B-F458-E0FD-2496-84AA3EF71D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F51966-A770-0B7D-03F5-8F3D947232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8B3199-5676-2EC7-F76B-2E60C317B6C2}"/>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6" name="Footer Placeholder 5">
            <a:extLst>
              <a:ext uri="{FF2B5EF4-FFF2-40B4-BE49-F238E27FC236}">
                <a16:creationId xmlns:a16="http://schemas.microsoft.com/office/drawing/2014/main" id="{360B4637-D5F8-A197-0D9F-1DFADD710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2CB3C2-DF33-958F-5E38-F6104559CCB3}"/>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2964611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3859-803C-F05C-82D4-84E499033B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2D7F7F0-A652-C591-59D0-82773F1DA9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40020F-CCA1-1EB3-DEEB-4E03073626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6F1491-CF1F-8A67-32AB-1FE22A452D45}"/>
              </a:ext>
            </a:extLst>
          </p:cNvPr>
          <p:cNvSpPr>
            <a:spLocks noGrp="1"/>
          </p:cNvSpPr>
          <p:nvPr>
            <p:ph type="dt" sz="half" idx="10"/>
          </p:nvPr>
        </p:nvSpPr>
        <p:spPr/>
        <p:txBody>
          <a:bodyPr/>
          <a:lstStyle/>
          <a:p>
            <a:fld id="{8CC6796B-4ECC-4825-A976-0BDE5A94EC40}" type="datetimeFigureOut">
              <a:rPr lang="en-US" smtClean="0"/>
              <a:t>3/18/2025</a:t>
            </a:fld>
            <a:endParaRPr lang="en-US"/>
          </a:p>
        </p:txBody>
      </p:sp>
      <p:sp>
        <p:nvSpPr>
          <p:cNvPr id="6" name="Footer Placeholder 5">
            <a:extLst>
              <a:ext uri="{FF2B5EF4-FFF2-40B4-BE49-F238E27FC236}">
                <a16:creationId xmlns:a16="http://schemas.microsoft.com/office/drawing/2014/main" id="{448DDEA4-C2D9-C79F-596C-502667ED4E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0D2642-7B9E-7EB9-1560-363E0FFC466B}"/>
              </a:ext>
            </a:extLst>
          </p:cNvPr>
          <p:cNvSpPr>
            <a:spLocks noGrp="1"/>
          </p:cNvSpPr>
          <p:nvPr>
            <p:ph type="sldNum" sz="quarter" idx="12"/>
          </p:nvPr>
        </p:nvSpPr>
        <p:spPr/>
        <p:txBody>
          <a:bodyPr/>
          <a:lstStyle/>
          <a:p>
            <a:fld id="{022555FF-5BA4-4EE2-A769-7F481701BD97}" type="slidenum">
              <a:rPr lang="en-US" smtClean="0"/>
              <a:t>‹#›</a:t>
            </a:fld>
            <a:endParaRPr lang="en-US"/>
          </a:p>
        </p:txBody>
      </p:sp>
    </p:spTree>
    <p:extLst>
      <p:ext uri="{BB962C8B-B14F-4D97-AF65-F5344CB8AC3E}">
        <p14:creationId xmlns:p14="http://schemas.microsoft.com/office/powerpoint/2010/main" val="203517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C95069-F1EB-782C-1788-F36EABF038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F7A2ADC-3A72-25B5-F8D9-CCC5FD364B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00A73C-61DD-B807-321A-05E8AE8E0F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CC6796B-4ECC-4825-A976-0BDE5A94EC40}" type="datetimeFigureOut">
              <a:rPr lang="en-US" smtClean="0"/>
              <a:t>3/18/2025</a:t>
            </a:fld>
            <a:endParaRPr lang="en-US"/>
          </a:p>
        </p:txBody>
      </p:sp>
      <p:sp>
        <p:nvSpPr>
          <p:cNvPr id="5" name="Footer Placeholder 4">
            <a:extLst>
              <a:ext uri="{FF2B5EF4-FFF2-40B4-BE49-F238E27FC236}">
                <a16:creationId xmlns:a16="http://schemas.microsoft.com/office/drawing/2014/main" id="{9C69C007-F6C9-89FC-A58E-1DE1D19619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07C04B7-44A0-AA42-0A77-9A7006A5C3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22555FF-5BA4-4EE2-A769-7F481701BD97}" type="slidenum">
              <a:rPr lang="en-US" smtClean="0"/>
              <a:t>‹#›</a:t>
            </a:fld>
            <a:endParaRPr lang="en-US"/>
          </a:p>
        </p:txBody>
      </p:sp>
    </p:spTree>
    <p:extLst>
      <p:ext uri="{BB962C8B-B14F-4D97-AF65-F5344CB8AC3E}">
        <p14:creationId xmlns:p14="http://schemas.microsoft.com/office/powerpoint/2010/main" val="945415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Picture 7" descr="A white circle with blue text&#10;&#10;AI-generated content may be incorrect.">
            <a:extLst>
              <a:ext uri="{FF2B5EF4-FFF2-40B4-BE49-F238E27FC236}">
                <a16:creationId xmlns:a16="http://schemas.microsoft.com/office/drawing/2014/main" id="{5F271841-B0F2-884A-5352-6A64A9B33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524000" cy="1524000"/>
          </a:xfrm>
          <a:prstGeom prst="rect">
            <a:avLst/>
          </a:prstGeom>
        </p:spPr>
      </p:pic>
      <p:sp>
        <p:nvSpPr>
          <p:cNvPr id="9" name="TextBox 8">
            <a:extLst>
              <a:ext uri="{FF2B5EF4-FFF2-40B4-BE49-F238E27FC236}">
                <a16:creationId xmlns:a16="http://schemas.microsoft.com/office/drawing/2014/main" id="{5A4DFFC2-04FC-10FB-6A6E-18D4E2631C51}"/>
              </a:ext>
            </a:extLst>
          </p:cNvPr>
          <p:cNvSpPr txBox="1"/>
          <p:nvPr/>
        </p:nvSpPr>
        <p:spPr>
          <a:xfrm>
            <a:off x="1046480" y="1692275"/>
            <a:ext cx="7355840" cy="1200329"/>
          </a:xfrm>
          <a:prstGeom prst="rect">
            <a:avLst/>
          </a:prstGeom>
          <a:noFill/>
        </p:spPr>
        <p:txBody>
          <a:bodyPr wrap="square" rtlCol="0">
            <a:spAutoFit/>
          </a:bodyPr>
          <a:lstStyle/>
          <a:p>
            <a:r>
              <a:rPr lang="en-US" sz="7200" b="1" dirty="0">
                <a:solidFill>
                  <a:srgbClr val="FF0000"/>
                </a:solidFill>
                <a:latin typeface="Roboto Medium" panose="02000000000000000000" pitchFamily="2" charset="0"/>
              </a:rPr>
              <a:t>SPORTS</a:t>
            </a:r>
            <a:r>
              <a:rPr lang="en-US" sz="7200" b="1" dirty="0">
                <a:solidFill>
                  <a:srgbClr val="FF0000"/>
                </a:solidFill>
              </a:rPr>
              <a:t> </a:t>
            </a:r>
            <a:r>
              <a:rPr lang="en-US" sz="7200" b="1" dirty="0">
                <a:solidFill>
                  <a:srgbClr val="FF0000"/>
                </a:solidFill>
                <a:latin typeface="Roboto Medium" panose="02000000000000000000" pitchFamily="2" charset="0"/>
              </a:rPr>
              <a:t>BASICS</a:t>
            </a:r>
          </a:p>
        </p:txBody>
      </p:sp>
      <p:sp>
        <p:nvSpPr>
          <p:cNvPr id="10" name="TextBox 9">
            <a:extLst>
              <a:ext uri="{FF2B5EF4-FFF2-40B4-BE49-F238E27FC236}">
                <a16:creationId xmlns:a16="http://schemas.microsoft.com/office/drawing/2014/main" id="{E696B931-5687-2661-2F64-A2FABDD4AA07}"/>
              </a:ext>
            </a:extLst>
          </p:cNvPr>
          <p:cNvSpPr txBox="1"/>
          <p:nvPr/>
        </p:nvSpPr>
        <p:spPr>
          <a:xfrm>
            <a:off x="1046480" y="3368090"/>
            <a:ext cx="3951916" cy="2123658"/>
          </a:xfrm>
          <a:prstGeom prst="rect">
            <a:avLst/>
          </a:prstGeom>
          <a:noFill/>
        </p:spPr>
        <p:txBody>
          <a:bodyPr wrap="none" rtlCol="0">
            <a:spAutoFit/>
          </a:bodyPr>
          <a:lstStyle/>
          <a:p>
            <a:r>
              <a:rPr lang="en-US" sz="6600" b="1" dirty="0">
                <a:solidFill>
                  <a:schemeClr val="bg1"/>
                </a:solidFill>
                <a:latin typeface="Roboto Medium" panose="02000000000000000000" pitchFamily="2" charset="0"/>
              </a:rPr>
              <a:t>CRICKET</a:t>
            </a:r>
            <a:br>
              <a:rPr lang="en-US" dirty="0"/>
            </a:br>
            <a:r>
              <a:rPr lang="en-US" sz="6600" b="1" dirty="0">
                <a:solidFill>
                  <a:srgbClr val="0070C0"/>
                </a:solidFill>
                <a:latin typeface="Roboto Medium" panose="02000000000000000000" pitchFamily="2" charset="0"/>
              </a:rPr>
              <a:t>INSIGHTS</a:t>
            </a:r>
          </a:p>
        </p:txBody>
      </p:sp>
      <p:sp>
        <p:nvSpPr>
          <p:cNvPr id="11" name="TextBox 10">
            <a:extLst>
              <a:ext uri="{FF2B5EF4-FFF2-40B4-BE49-F238E27FC236}">
                <a16:creationId xmlns:a16="http://schemas.microsoft.com/office/drawing/2014/main" id="{69AAD94F-CF34-840A-EC09-75E1DC3B1579}"/>
              </a:ext>
            </a:extLst>
          </p:cNvPr>
          <p:cNvSpPr txBox="1"/>
          <p:nvPr/>
        </p:nvSpPr>
        <p:spPr>
          <a:xfrm>
            <a:off x="7863840" y="6210360"/>
            <a:ext cx="4420441" cy="461665"/>
          </a:xfrm>
          <a:prstGeom prst="rect">
            <a:avLst/>
          </a:prstGeom>
          <a:noFill/>
        </p:spPr>
        <p:txBody>
          <a:bodyPr wrap="none" rtlCol="0">
            <a:spAutoFit/>
          </a:bodyPr>
          <a:lstStyle/>
          <a:p>
            <a:r>
              <a:rPr lang="en-US" sz="2400" dirty="0">
                <a:solidFill>
                  <a:schemeClr val="bg1"/>
                </a:solidFill>
                <a:latin typeface="Century" panose="02040604050505020304" pitchFamily="18" charset="0"/>
              </a:rPr>
              <a:t>Presented By: Anurag Mishra</a:t>
            </a:r>
          </a:p>
        </p:txBody>
      </p:sp>
      <mc:AlternateContent xmlns:mc="http://schemas.openxmlformats.org/markup-compatibility/2006">
        <mc:Choice xmlns:am3d="http://schemas.microsoft.com/office/drawing/2017/model3d" Requires="am3d">
          <p:graphicFrame>
            <p:nvGraphicFramePr>
              <p:cNvPr id="12" name="3D Model 11" descr="Cricket Bat and Ball">
                <a:extLst>
                  <a:ext uri="{FF2B5EF4-FFF2-40B4-BE49-F238E27FC236}">
                    <a16:creationId xmlns:a16="http://schemas.microsoft.com/office/drawing/2014/main" id="{3B34091F-4272-86B4-1482-65A24D18839B}"/>
                  </a:ext>
                </a:extLst>
              </p:cNvPr>
              <p:cNvGraphicFramePr>
                <a:graphicFrameLocks noChangeAspect="1"/>
              </p:cNvGraphicFramePr>
              <p:nvPr>
                <p:extLst>
                  <p:ext uri="{D42A27DB-BD31-4B8C-83A1-F6EECF244321}">
                    <p14:modId xmlns:p14="http://schemas.microsoft.com/office/powerpoint/2010/main" val="4128088027"/>
                  </p:ext>
                </p:extLst>
              </p:nvPr>
            </p:nvGraphicFramePr>
            <p:xfrm>
              <a:off x="9102314" y="776624"/>
              <a:ext cx="1313154" cy="4719742"/>
            </p:xfrm>
            <a:graphic>
              <a:graphicData uri="http://schemas.microsoft.com/office/drawing/2017/model3d">
                <am3d:model3d r:embed="rId4">
                  <am3d:spPr>
                    <a:xfrm>
                      <a:off x="0" y="0"/>
                      <a:ext cx="1313154" cy="4719742"/>
                    </a:xfrm>
                    <a:prstGeom prst="rect">
                      <a:avLst/>
                    </a:prstGeom>
                  </am3d:spPr>
                  <am3d:camera>
                    <am3d:pos x="0" y="0" z="50785696"/>
                    <am3d:up dx="0" dy="36000000" dz="0"/>
                    <am3d:lookAt x="0" y="0" z="0"/>
                    <am3d:perspective fov="2700000"/>
                  </am3d:camera>
                  <am3d:trans>
                    <am3d:meterPerModelUnit n="1206625" d="1000000"/>
                    <am3d:preTrans dx="0" dy="-17997206" dz="-3623253"/>
                    <am3d:scale>
                      <am3d:sx n="1000000" d="1000000"/>
                      <am3d:sy n="1000000" d="1000000"/>
                      <am3d:sz n="1000000" d="1000000"/>
                    </am3d:scale>
                    <am3d:rot ax="9990513" ay="-223651" az="-10746372"/>
                    <am3d:postTrans dx="0" dy="0" dz="0"/>
                  </am3d:trans>
                  <am3d:raster rName="Office3DRenderer" rVer="16.0.8326">
                    <am3d:blip r:embed="rId5"/>
                  </am3d:raster>
                  <am3d:objViewport viewportSz="525261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Model 11" descr="Cricket Bat and Ball">
                <a:extLst>
                  <a:ext uri="{FF2B5EF4-FFF2-40B4-BE49-F238E27FC236}">
                    <a16:creationId xmlns:a16="http://schemas.microsoft.com/office/drawing/2014/main" id="{3B34091F-4272-86B4-1482-65A24D18839B}"/>
                  </a:ext>
                </a:extLst>
              </p:cNvPr>
              <p:cNvPicPr>
                <a:picLocks noGrp="1" noRot="1" noChangeAspect="1" noMove="1" noResize="1" noEditPoints="1" noAdjustHandles="1" noChangeArrowheads="1" noChangeShapeType="1" noCrop="1"/>
              </p:cNvPicPr>
              <p:nvPr/>
            </p:nvPicPr>
            <p:blipFill>
              <a:blip r:embed="rId5"/>
              <a:stretch>
                <a:fillRect/>
              </a:stretch>
            </p:blipFill>
            <p:spPr>
              <a:xfrm>
                <a:off x="9102314" y="776624"/>
                <a:ext cx="1313154" cy="4719742"/>
              </a:xfrm>
              <a:prstGeom prst="rect">
                <a:avLst/>
              </a:prstGeom>
            </p:spPr>
          </p:pic>
        </mc:Fallback>
      </mc:AlternateContent>
    </p:spTree>
    <p:extLst>
      <p:ext uri="{BB962C8B-B14F-4D97-AF65-F5344CB8AC3E}">
        <p14:creationId xmlns:p14="http://schemas.microsoft.com/office/powerpoint/2010/main" val="34041832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5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Oval 9">
            <a:extLst>
              <a:ext uri="{FF2B5EF4-FFF2-40B4-BE49-F238E27FC236}">
                <a16:creationId xmlns:a16="http://schemas.microsoft.com/office/drawing/2014/main" id="{35D17CD4-318F-4D76-0418-FFDE3BC4F974}"/>
              </a:ext>
            </a:extLst>
          </p:cNvPr>
          <p:cNvSpPr/>
          <p:nvPr/>
        </p:nvSpPr>
        <p:spPr>
          <a:xfrm>
            <a:off x="4038469" y="26428"/>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07</a:t>
            </a:r>
          </a:p>
        </p:txBody>
      </p:sp>
      <p:sp>
        <p:nvSpPr>
          <p:cNvPr id="4" name="TextBox 3">
            <a:extLst>
              <a:ext uri="{FF2B5EF4-FFF2-40B4-BE49-F238E27FC236}">
                <a16:creationId xmlns:a16="http://schemas.microsoft.com/office/drawing/2014/main" id="{B2FEAD57-885E-300B-F464-48A22CF3D24D}"/>
              </a:ext>
            </a:extLst>
          </p:cNvPr>
          <p:cNvSpPr txBox="1"/>
          <p:nvPr/>
        </p:nvSpPr>
        <p:spPr>
          <a:xfrm>
            <a:off x="5192423" y="244283"/>
            <a:ext cx="3862122" cy="646331"/>
          </a:xfrm>
          <a:prstGeom prst="rect">
            <a:avLst/>
          </a:prstGeom>
          <a:noFill/>
        </p:spPr>
        <p:txBody>
          <a:bodyPr wrap="square" rtlCol="0">
            <a:spAutoFit/>
          </a:bodyPr>
          <a:lstStyle/>
          <a:p>
            <a:r>
              <a:rPr lang="en-US" sz="3600" b="1" dirty="0">
                <a:solidFill>
                  <a:schemeClr val="bg1"/>
                </a:solidFill>
                <a:latin typeface="Roboto" panose="02000000000000000000" pitchFamily="2" charset="0"/>
              </a:rPr>
              <a:t>KEY INSIGHTS</a:t>
            </a:r>
          </a:p>
        </p:txBody>
      </p:sp>
      <p:sp>
        <p:nvSpPr>
          <p:cNvPr id="5" name="TextBox 4">
            <a:extLst>
              <a:ext uri="{FF2B5EF4-FFF2-40B4-BE49-F238E27FC236}">
                <a16:creationId xmlns:a16="http://schemas.microsoft.com/office/drawing/2014/main" id="{D97B4E96-CC77-E778-BFB0-270D915BE408}"/>
              </a:ext>
            </a:extLst>
          </p:cNvPr>
          <p:cNvSpPr txBox="1"/>
          <p:nvPr/>
        </p:nvSpPr>
        <p:spPr>
          <a:xfrm>
            <a:off x="274475" y="1448501"/>
            <a:ext cx="487525" cy="461665"/>
          </a:xfrm>
          <a:prstGeom prst="rect">
            <a:avLst/>
          </a:prstGeom>
          <a:noFill/>
        </p:spPr>
        <p:txBody>
          <a:bodyPr wrap="square" rtlCol="0">
            <a:spAutoFit/>
          </a:bodyPr>
          <a:lstStyle/>
          <a:p>
            <a:r>
              <a:rPr lang="en-US" sz="2400" b="1" dirty="0">
                <a:solidFill>
                  <a:schemeClr val="bg1"/>
                </a:solidFill>
                <a:latin typeface="Roboto" panose="02000000000000000000" pitchFamily="2" charset="0"/>
              </a:rPr>
              <a:t>🗝️ </a:t>
            </a:r>
          </a:p>
        </p:txBody>
      </p:sp>
      <p:sp>
        <p:nvSpPr>
          <p:cNvPr id="8" name="TextBox 7">
            <a:extLst>
              <a:ext uri="{FF2B5EF4-FFF2-40B4-BE49-F238E27FC236}">
                <a16:creationId xmlns:a16="http://schemas.microsoft.com/office/drawing/2014/main" id="{0C09C6EC-68B6-3CD0-FA15-58953DBB2005}"/>
              </a:ext>
            </a:extLst>
          </p:cNvPr>
          <p:cNvSpPr txBox="1"/>
          <p:nvPr/>
        </p:nvSpPr>
        <p:spPr>
          <a:xfrm>
            <a:off x="762000" y="1448501"/>
            <a:ext cx="3677610" cy="461665"/>
          </a:xfrm>
          <a:prstGeom prst="rect">
            <a:avLst/>
          </a:prstGeom>
          <a:noFill/>
        </p:spPr>
        <p:txBody>
          <a:bodyPr wrap="none" rtlCol="0">
            <a:spAutoFit/>
          </a:bodyPr>
          <a:lstStyle/>
          <a:p>
            <a:r>
              <a:rPr lang="en-US" sz="2400" b="1" dirty="0">
                <a:solidFill>
                  <a:schemeClr val="accent1">
                    <a:lumMod val="60000"/>
                    <a:lumOff val="40000"/>
                  </a:schemeClr>
                </a:solidFill>
              </a:rPr>
              <a:t>Player Performance View</a:t>
            </a:r>
          </a:p>
        </p:txBody>
      </p:sp>
      <p:sp>
        <p:nvSpPr>
          <p:cNvPr id="9" name="TextBox 8">
            <a:extLst>
              <a:ext uri="{FF2B5EF4-FFF2-40B4-BE49-F238E27FC236}">
                <a16:creationId xmlns:a16="http://schemas.microsoft.com/office/drawing/2014/main" id="{84D35D7F-5F70-9BF4-1272-E8C77BFA68BC}"/>
              </a:ext>
            </a:extLst>
          </p:cNvPr>
          <p:cNvSpPr txBox="1"/>
          <p:nvPr/>
        </p:nvSpPr>
        <p:spPr>
          <a:xfrm>
            <a:off x="762000" y="1832200"/>
            <a:ext cx="5354320" cy="1200329"/>
          </a:xfrm>
          <a:prstGeom prst="rect">
            <a:avLst/>
          </a:prstGeom>
          <a:noFill/>
        </p:spPr>
        <p:txBody>
          <a:bodyPr wrap="square" rtlCol="0">
            <a:spAutoFit/>
          </a:bodyPr>
          <a:lstStyle/>
          <a:p>
            <a:r>
              <a:rPr lang="en-US" dirty="0">
                <a:solidFill>
                  <a:schemeClr val="bg1"/>
                </a:solidFill>
                <a:latin typeface="Sitka Banner" pitchFamily="2" charset="0"/>
              </a:rPr>
              <a:t>Identify and invest in consistent top-performing players across batting and bowling metrics. Focus on players with high strike rates, economy rates, and consistency across seasons to drive team success.</a:t>
            </a:r>
          </a:p>
        </p:txBody>
      </p:sp>
      <p:sp>
        <p:nvSpPr>
          <p:cNvPr id="27" name="TextBox 26">
            <a:extLst>
              <a:ext uri="{FF2B5EF4-FFF2-40B4-BE49-F238E27FC236}">
                <a16:creationId xmlns:a16="http://schemas.microsoft.com/office/drawing/2014/main" id="{9811D4EE-A554-7A27-8681-0682B6BAE0D1}"/>
              </a:ext>
            </a:extLst>
          </p:cNvPr>
          <p:cNvSpPr txBox="1"/>
          <p:nvPr/>
        </p:nvSpPr>
        <p:spPr>
          <a:xfrm>
            <a:off x="6147109" y="1456112"/>
            <a:ext cx="487525" cy="461665"/>
          </a:xfrm>
          <a:prstGeom prst="rect">
            <a:avLst/>
          </a:prstGeom>
          <a:noFill/>
        </p:spPr>
        <p:txBody>
          <a:bodyPr wrap="square" rtlCol="0">
            <a:spAutoFit/>
          </a:bodyPr>
          <a:lstStyle/>
          <a:p>
            <a:r>
              <a:rPr lang="en-US" sz="2400" b="1" dirty="0">
                <a:solidFill>
                  <a:schemeClr val="bg1"/>
                </a:solidFill>
                <a:latin typeface="Roboto" panose="02000000000000000000" pitchFamily="2" charset="0"/>
              </a:rPr>
              <a:t>🗝️ </a:t>
            </a:r>
          </a:p>
        </p:txBody>
      </p:sp>
      <p:sp>
        <p:nvSpPr>
          <p:cNvPr id="28" name="TextBox 27">
            <a:extLst>
              <a:ext uri="{FF2B5EF4-FFF2-40B4-BE49-F238E27FC236}">
                <a16:creationId xmlns:a16="http://schemas.microsoft.com/office/drawing/2014/main" id="{FBE7B33D-5168-2594-037A-7E7AB042C356}"/>
              </a:ext>
            </a:extLst>
          </p:cNvPr>
          <p:cNvSpPr txBox="1"/>
          <p:nvPr/>
        </p:nvSpPr>
        <p:spPr>
          <a:xfrm>
            <a:off x="6603845" y="1456263"/>
            <a:ext cx="2888932" cy="461665"/>
          </a:xfrm>
          <a:prstGeom prst="rect">
            <a:avLst/>
          </a:prstGeom>
          <a:noFill/>
        </p:spPr>
        <p:txBody>
          <a:bodyPr wrap="none" rtlCol="0">
            <a:spAutoFit/>
          </a:bodyPr>
          <a:lstStyle/>
          <a:p>
            <a:r>
              <a:rPr lang="en-US" sz="2400" b="1" dirty="0">
                <a:solidFill>
                  <a:schemeClr val="accent1">
                    <a:lumMod val="60000"/>
                    <a:lumOff val="40000"/>
                  </a:schemeClr>
                </a:solidFill>
              </a:rPr>
              <a:t>Team Strategy View</a:t>
            </a:r>
          </a:p>
        </p:txBody>
      </p:sp>
      <p:sp>
        <p:nvSpPr>
          <p:cNvPr id="29" name="TextBox 28">
            <a:extLst>
              <a:ext uri="{FF2B5EF4-FFF2-40B4-BE49-F238E27FC236}">
                <a16:creationId xmlns:a16="http://schemas.microsoft.com/office/drawing/2014/main" id="{97CF3EEE-E2AB-A93B-884E-6336B26E1773}"/>
              </a:ext>
            </a:extLst>
          </p:cNvPr>
          <p:cNvSpPr txBox="1"/>
          <p:nvPr/>
        </p:nvSpPr>
        <p:spPr>
          <a:xfrm>
            <a:off x="6604000" y="1829581"/>
            <a:ext cx="5354320" cy="1200329"/>
          </a:xfrm>
          <a:prstGeom prst="rect">
            <a:avLst/>
          </a:prstGeom>
          <a:noFill/>
        </p:spPr>
        <p:txBody>
          <a:bodyPr wrap="square" rtlCol="0">
            <a:spAutoFit/>
          </a:bodyPr>
          <a:lstStyle/>
          <a:p>
            <a:r>
              <a:rPr lang="en-US" dirty="0">
                <a:solidFill>
                  <a:schemeClr val="bg1"/>
                </a:solidFill>
                <a:latin typeface="Sitka Banner" pitchFamily="2" charset="0"/>
              </a:rPr>
              <a:t>Analyze winning patterns (e.g., chasing vs. defending success rates) to fine-tune match strategies. Prioritize venues and match conditions that historically favor the team's strengths.</a:t>
            </a:r>
          </a:p>
        </p:txBody>
      </p:sp>
      <p:sp>
        <p:nvSpPr>
          <p:cNvPr id="40" name="TextBox 39">
            <a:extLst>
              <a:ext uri="{FF2B5EF4-FFF2-40B4-BE49-F238E27FC236}">
                <a16:creationId xmlns:a16="http://schemas.microsoft.com/office/drawing/2014/main" id="{5EC3DDCF-784F-0BD9-4413-7B0F2DEF8365}"/>
              </a:ext>
            </a:extLst>
          </p:cNvPr>
          <p:cNvSpPr txBox="1"/>
          <p:nvPr/>
        </p:nvSpPr>
        <p:spPr>
          <a:xfrm>
            <a:off x="274320" y="3268301"/>
            <a:ext cx="487525" cy="461665"/>
          </a:xfrm>
          <a:prstGeom prst="rect">
            <a:avLst/>
          </a:prstGeom>
          <a:noFill/>
        </p:spPr>
        <p:txBody>
          <a:bodyPr wrap="square" rtlCol="0">
            <a:spAutoFit/>
          </a:bodyPr>
          <a:lstStyle/>
          <a:p>
            <a:r>
              <a:rPr lang="en-US" sz="2400" b="1" dirty="0">
                <a:solidFill>
                  <a:schemeClr val="bg1"/>
                </a:solidFill>
                <a:latin typeface="Roboto" panose="02000000000000000000" pitchFamily="2" charset="0"/>
              </a:rPr>
              <a:t>🗝️ </a:t>
            </a:r>
          </a:p>
        </p:txBody>
      </p:sp>
      <p:sp>
        <p:nvSpPr>
          <p:cNvPr id="41" name="TextBox 40">
            <a:extLst>
              <a:ext uri="{FF2B5EF4-FFF2-40B4-BE49-F238E27FC236}">
                <a16:creationId xmlns:a16="http://schemas.microsoft.com/office/drawing/2014/main" id="{1A40B122-E917-EB63-F2BE-99FF6E83CA3D}"/>
              </a:ext>
            </a:extLst>
          </p:cNvPr>
          <p:cNvSpPr txBox="1"/>
          <p:nvPr/>
        </p:nvSpPr>
        <p:spPr>
          <a:xfrm>
            <a:off x="761845" y="3268301"/>
            <a:ext cx="3233578" cy="461665"/>
          </a:xfrm>
          <a:prstGeom prst="rect">
            <a:avLst/>
          </a:prstGeom>
          <a:noFill/>
        </p:spPr>
        <p:txBody>
          <a:bodyPr wrap="none" rtlCol="0">
            <a:spAutoFit/>
          </a:bodyPr>
          <a:lstStyle/>
          <a:p>
            <a:r>
              <a:rPr lang="en-US" sz="2400" b="1" dirty="0">
                <a:solidFill>
                  <a:schemeClr val="accent1">
                    <a:lumMod val="60000"/>
                    <a:lumOff val="40000"/>
                  </a:schemeClr>
                </a:solidFill>
              </a:rPr>
              <a:t>Fan Engagement View</a:t>
            </a:r>
          </a:p>
        </p:txBody>
      </p:sp>
      <p:sp>
        <p:nvSpPr>
          <p:cNvPr id="42" name="TextBox 41">
            <a:extLst>
              <a:ext uri="{FF2B5EF4-FFF2-40B4-BE49-F238E27FC236}">
                <a16:creationId xmlns:a16="http://schemas.microsoft.com/office/drawing/2014/main" id="{EECC860C-7779-FC0A-083D-00B6103079BF}"/>
              </a:ext>
            </a:extLst>
          </p:cNvPr>
          <p:cNvSpPr txBox="1"/>
          <p:nvPr/>
        </p:nvSpPr>
        <p:spPr>
          <a:xfrm>
            <a:off x="761845" y="3652000"/>
            <a:ext cx="5354320" cy="1200329"/>
          </a:xfrm>
          <a:prstGeom prst="rect">
            <a:avLst/>
          </a:prstGeom>
          <a:noFill/>
        </p:spPr>
        <p:txBody>
          <a:bodyPr wrap="square" rtlCol="0">
            <a:spAutoFit/>
          </a:bodyPr>
          <a:lstStyle/>
          <a:p>
            <a:r>
              <a:rPr lang="en-US" dirty="0">
                <a:solidFill>
                  <a:schemeClr val="bg1"/>
                </a:solidFill>
                <a:latin typeface="Sitka Banner" pitchFamily="2" charset="0"/>
              </a:rPr>
              <a:t>Leverage insights from player and team performance to drive fan engagement campaigns. Promote top-performing players and rivalries (e.g., head-to-head stats) to boost viewership and merchandise sales.</a:t>
            </a:r>
          </a:p>
        </p:txBody>
      </p:sp>
      <p:sp>
        <p:nvSpPr>
          <p:cNvPr id="43" name="TextBox 42">
            <a:extLst>
              <a:ext uri="{FF2B5EF4-FFF2-40B4-BE49-F238E27FC236}">
                <a16:creationId xmlns:a16="http://schemas.microsoft.com/office/drawing/2014/main" id="{DB8502B6-3C89-5DBE-12D9-714904417553}"/>
              </a:ext>
            </a:extLst>
          </p:cNvPr>
          <p:cNvSpPr txBox="1"/>
          <p:nvPr/>
        </p:nvSpPr>
        <p:spPr>
          <a:xfrm>
            <a:off x="6146954" y="3275912"/>
            <a:ext cx="487525" cy="461665"/>
          </a:xfrm>
          <a:prstGeom prst="rect">
            <a:avLst/>
          </a:prstGeom>
          <a:noFill/>
        </p:spPr>
        <p:txBody>
          <a:bodyPr wrap="square" rtlCol="0">
            <a:spAutoFit/>
          </a:bodyPr>
          <a:lstStyle/>
          <a:p>
            <a:r>
              <a:rPr lang="en-US" sz="2400" b="1" dirty="0">
                <a:solidFill>
                  <a:schemeClr val="bg1"/>
                </a:solidFill>
                <a:latin typeface="Roboto" panose="02000000000000000000" pitchFamily="2" charset="0"/>
              </a:rPr>
              <a:t>🗝️ </a:t>
            </a:r>
          </a:p>
        </p:txBody>
      </p:sp>
      <p:sp>
        <p:nvSpPr>
          <p:cNvPr id="44" name="TextBox 43">
            <a:extLst>
              <a:ext uri="{FF2B5EF4-FFF2-40B4-BE49-F238E27FC236}">
                <a16:creationId xmlns:a16="http://schemas.microsoft.com/office/drawing/2014/main" id="{1CB11D00-5B9E-1005-7D0E-829A51C469A7}"/>
              </a:ext>
            </a:extLst>
          </p:cNvPr>
          <p:cNvSpPr txBox="1"/>
          <p:nvPr/>
        </p:nvSpPr>
        <p:spPr>
          <a:xfrm>
            <a:off x="6603690" y="3276063"/>
            <a:ext cx="4027064" cy="461665"/>
          </a:xfrm>
          <a:prstGeom prst="rect">
            <a:avLst/>
          </a:prstGeom>
          <a:noFill/>
        </p:spPr>
        <p:txBody>
          <a:bodyPr wrap="none" rtlCol="0">
            <a:spAutoFit/>
          </a:bodyPr>
          <a:lstStyle/>
          <a:p>
            <a:r>
              <a:rPr lang="en-US" sz="2400" b="1" dirty="0">
                <a:solidFill>
                  <a:schemeClr val="accent1">
                    <a:lumMod val="60000"/>
                    <a:lumOff val="40000"/>
                  </a:schemeClr>
                </a:solidFill>
              </a:rPr>
              <a:t>Operational Efficiency View</a:t>
            </a:r>
          </a:p>
        </p:txBody>
      </p:sp>
      <p:sp>
        <p:nvSpPr>
          <p:cNvPr id="45" name="TextBox 44">
            <a:extLst>
              <a:ext uri="{FF2B5EF4-FFF2-40B4-BE49-F238E27FC236}">
                <a16:creationId xmlns:a16="http://schemas.microsoft.com/office/drawing/2014/main" id="{A89EFE18-284D-7D55-1D85-A8FEDD01561B}"/>
              </a:ext>
            </a:extLst>
          </p:cNvPr>
          <p:cNvSpPr txBox="1"/>
          <p:nvPr/>
        </p:nvSpPr>
        <p:spPr>
          <a:xfrm>
            <a:off x="6603845" y="3649381"/>
            <a:ext cx="5354320" cy="1200329"/>
          </a:xfrm>
          <a:prstGeom prst="rect">
            <a:avLst/>
          </a:prstGeom>
          <a:noFill/>
        </p:spPr>
        <p:txBody>
          <a:bodyPr wrap="square" rtlCol="0">
            <a:spAutoFit/>
          </a:bodyPr>
          <a:lstStyle/>
          <a:p>
            <a:r>
              <a:rPr lang="en-US" dirty="0">
                <a:solidFill>
                  <a:schemeClr val="bg1"/>
                </a:solidFill>
                <a:latin typeface="Sitka Banner" pitchFamily="2" charset="0"/>
              </a:rPr>
              <a:t>Utilize data from match outcomes, player workloads, and injury rates to optimize player rotation and reduce burnout. Integrate predictive analytics to support team selection and substitution decisions.</a:t>
            </a:r>
          </a:p>
        </p:txBody>
      </p:sp>
      <p:sp>
        <p:nvSpPr>
          <p:cNvPr id="46" name="TextBox 45">
            <a:extLst>
              <a:ext uri="{FF2B5EF4-FFF2-40B4-BE49-F238E27FC236}">
                <a16:creationId xmlns:a16="http://schemas.microsoft.com/office/drawing/2014/main" id="{6943C27A-522D-B27D-50D1-12B6A8E4D306}"/>
              </a:ext>
            </a:extLst>
          </p:cNvPr>
          <p:cNvSpPr txBox="1"/>
          <p:nvPr/>
        </p:nvSpPr>
        <p:spPr>
          <a:xfrm>
            <a:off x="4195847" y="4985983"/>
            <a:ext cx="487525" cy="461665"/>
          </a:xfrm>
          <a:prstGeom prst="rect">
            <a:avLst/>
          </a:prstGeom>
          <a:noFill/>
        </p:spPr>
        <p:txBody>
          <a:bodyPr wrap="square" rtlCol="0">
            <a:spAutoFit/>
          </a:bodyPr>
          <a:lstStyle/>
          <a:p>
            <a:r>
              <a:rPr lang="en-US" sz="2400" b="1" dirty="0">
                <a:solidFill>
                  <a:schemeClr val="bg1"/>
                </a:solidFill>
                <a:latin typeface="Roboto" panose="02000000000000000000" pitchFamily="2" charset="0"/>
              </a:rPr>
              <a:t>🗝️ </a:t>
            </a:r>
          </a:p>
        </p:txBody>
      </p:sp>
      <p:sp>
        <p:nvSpPr>
          <p:cNvPr id="47" name="TextBox 46">
            <a:extLst>
              <a:ext uri="{FF2B5EF4-FFF2-40B4-BE49-F238E27FC236}">
                <a16:creationId xmlns:a16="http://schemas.microsoft.com/office/drawing/2014/main" id="{B95D142F-4B79-8747-6112-A86C9C9A2591}"/>
              </a:ext>
            </a:extLst>
          </p:cNvPr>
          <p:cNvSpPr txBox="1"/>
          <p:nvPr/>
        </p:nvSpPr>
        <p:spPr>
          <a:xfrm>
            <a:off x="4635265" y="4982656"/>
            <a:ext cx="3690434" cy="461665"/>
          </a:xfrm>
          <a:prstGeom prst="rect">
            <a:avLst/>
          </a:prstGeom>
          <a:noFill/>
        </p:spPr>
        <p:txBody>
          <a:bodyPr wrap="none" rtlCol="0">
            <a:spAutoFit/>
          </a:bodyPr>
          <a:lstStyle/>
          <a:p>
            <a:r>
              <a:rPr lang="en-US" sz="2400" b="1" dirty="0">
                <a:solidFill>
                  <a:schemeClr val="accent1">
                    <a:lumMod val="60000"/>
                    <a:lumOff val="40000"/>
                  </a:schemeClr>
                </a:solidFill>
              </a:rPr>
              <a:t>Executive Summary View</a:t>
            </a:r>
          </a:p>
        </p:txBody>
      </p:sp>
      <p:sp>
        <p:nvSpPr>
          <p:cNvPr id="48" name="TextBox 47">
            <a:extLst>
              <a:ext uri="{FF2B5EF4-FFF2-40B4-BE49-F238E27FC236}">
                <a16:creationId xmlns:a16="http://schemas.microsoft.com/office/drawing/2014/main" id="{CFE724D9-2204-099C-6F7A-520C883ACE30}"/>
              </a:ext>
            </a:extLst>
          </p:cNvPr>
          <p:cNvSpPr txBox="1"/>
          <p:nvPr/>
        </p:nvSpPr>
        <p:spPr>
          <a:xfrm>
            <a:off x="4678059" y="5388127"/>
            <a:ext cx="5354320" cy="1200329"/>
          </a:xfrm>
          <a:prstGeom prst="rect">
            <a:avLst/>
          </a:prstGeom>
          <a:noFill/>
        </p:spPr>
        <p:txBody>
          <a:bodyPr wrap="square" rtlCol="0">
            <a:spAutoFit/>
          </a:bodyPr>
          <a:lstStyle/>
          <a:p>
            <a:r>
              <a:rPr lang="en-US" dirty="0">
                <a:solidFill>
                  <a:schemeClr val="bg1"/>
                </a:solidFill>
                <a:latin typeface="Sitka Banner" pitchFamily="2" charset="0"/>
              </a:rPr>
              <a:t>Develop an overarching data-driven decision-making framework for team owners and analysts. Consolidate key insights into concise dashboards for strategic planning, sponsorship decisions, and long-term investments.</a:t>
            </a:r>
          </a:p>
        </p:txBody>
      </p:sp>
    </p:spTree>
    <p:extLst>
      <p:ext uri="{BB962C8B-B14F-4D97-AF65-F5344CB8AC3E}">
        <p14:creationId xmlns:p14="http://schemas.microsoft.com/office/powerpoint/2010/main" val="1594765880"/>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Oval 9">
            <a:extLst>
              <a:ext uri="{FF2B5EF4-FFF2-40B4-BE49-F238E27FC236}">
                <a16:creationId xmlns:a16="http://schemas.microsoft.com/office/drawing/2014/main" id="{35D17CD4-318F-4D76-0418-FFDE3BC4F974}"/>
              </a:ext>
            </a:extLst>
          </p:cNvPr>
          <p:cNvSpPr/>
          <p:nvPr/>
        </p:nvSpPr>
        <p:spPr>
          <a:xfrm>
            <a:off x="3592431" y="20162"/>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08</a:t>
            </a:r>
          </a:p>
        </p:txBody>
      </p:sp>
      <p:sp>
        <p:nvSpPr>
          <p:cNvPr id="4" name="TextBox 3">
            <a:extLst>
              <a:ext uri="{FF2B5EF4-FFF2-40B4-BE49-F238E27FC236}">
                <a16:creationId xmlns:a16="http://schemas.microsoft.com/office/drawing/2014/main" id="{B2FEAD57-885E-300B-F464-48A22CF3D24D}"/>
              </a:ext>
            </a:extLst>
          </p:cNvPr>
          <p:cNvSpPr txBox="1"/>
          <p:nvPr/>
        </p:nvSpPr>
        <p:spPr>
          <a:xfrm>
            <a:off x="4786022" y="238016"/>
            <a:ext cx="4693257" cy="646331"/>
          </a:xfrm>
          <a:prstGeom prst="rect">
            <a:avLst/>
          </a:prstGeom>
          <a:noFill/>
        </p:spPr>
        <p:txBody>
          <a:bodyPr wrap="square" rtlCol="0">
            <a:spAutoFit/>
          </a:bodyPr>
          <a:lstStyle/>
          <a:p>
            <a:r>
              <a:rPr lang="en-US" sz="3600" b="1" dirty="0">
                <a:solidFill>
                  <a:schemeClr val="bg1"/>
                </a:solidFill>
                <a:latin typeface="Roboto" panose="02000000000000000000" pitchFamily="2" charset="0"/>
              </a:rPr>
              <a:t>RECOMMENDATIONS</a:t>
            </a:r>
          </a:p>
        </p:txBody>
      </p:sp>
      <p:pic>
        <p:nvPicPr>
          <p:cNvPr id="5" name="Picture 4" descr="A person with his arms crossed&#10;&#10;AI-generated content may be incorrect.">
            <a:extLst>
              <a:ext uri="{FF2B5EF4-FFF2-40B4-BE49-F238E27FC236}">
                <a16:creationId xmlns:a16="http://schemas.microsoft.com/office/drawing/2014/main" id="{3DA900C7-E1A6-799A-DED8-C298949157D1}"/>
              </a:ext>
            </a:extLst>
          </p:cNvPr>
          <p:cNvPicPr>
            <a:picLocks noChangeAspect="1"/>
          </p:cNvPicPr>
          <p:nvPr/>
        </p:nvPicPr>
        <p:blipFill>
          <a:blip r:embed="rId3"/>
          <a:stretch>
            <a:fillRect/>
          </a:stretch>
        </p:blipFill>
        <p:spPr>
          <a:xfrm rot="-10800000" flipH="1" flipV="1">
            <a:off x="1409095" y="991810"/>
            <a:ext cx="2382760" cy="2576284"/>
          </a:xfrm>
          <a:prstGeom prst="rect">
            <a:avLst/>
          </a:prstGeom>
        </p:spPr>
      </p:pic>
      <p:pic>
        <p:nvPicPr>
          <p:cNvPr id="7" name="Picture 6" descr="A person in a pink and blue jersey with his arms crossed&#10;&#10;AI-generated content may be incorrect.">
            <a:extLst>
              <a:ext uri="{FF2B5EF4-FFF2-40B4-BE49-F238E27FC236}">
                <a16:creationId xmlns:a16="http://schemas.microsoft.com/office/drawing/2014/main" id="{5214BB01-16BC-2DC8-CB1F-37132A6ACE50}"/>
              </a:ext>
            </a:extLst>
          </p:cNvPr>
          <p:cNvPicPr>
            <a:picLocks noChangeAspect="1"/>
          </p:cNvPicPr>
          <p:nvPr/>
        </p:nvPicPr>
        <p:blipFill>
          <a:blip r:embed="rId4"/>
          <a:stretch>
            <a:fillRect/>
          </a:stretch>
        </p:blipFill>
        <p:spPr>
          <a:xfrm>
            <a:off x="3364629" y="1076476"/>
            <a:ext cx="2124457" cy="2527905"/>
          </a:xfrm>
          <a:prstGeom prst="rect">
            <a:avLst/>
          </a:prstGeom>
        </p:spPr>
      </p:pic>
      <p:pic>
        <p:nvPicPr>
          <p:cNvPr id="8" name="Picture 7" descr="A person with a beard wearing a jersey&#10;&#10;AI-generated content may be incorrect.">
            <a:extLst>
              <a:ext uri="{FF2B5EF4-FFF2-40B4-BE49-F238E27FC236}">
                <a16:creationId xmlns:a16="http://schemas.microsoft.com/office/drawing/2014/main" id="{6435BE80-7674-DAEB-4FFD-173A7015E574}"/>
              </a:ext>
            </a:extLst>
          </p:cNvPr>
          <p:cNvPicPr>
            <a:picLocks noChangeAspect="1"/>
          </p:cNvPicPr>
          <p:nvPr/>
        </p:nvPicPr>
        <p:blipFill>
          <a:blip r:embed="rId5"/>
          <a:stretch>
            <a:fillRect/>
          </a:stretch>
        </p:blipFill>
        <p:spPr>
          <a:xfrm>
            <a:off x="5213123" y="1071487"/>
            <a:ext cx="1898802" cy="2537884"/>
          </a:xfrm>
          <a:prstGeom prst="rect">
            <a:avLst/>
          </a:prstGeom>
        </p:spPr>
      </p:pic>
      <p:pic>
        <p:nvPicPr>
          <p:cNvPr id="9" name="Picture 8" descr="A person in a sports jersey&#10;&#10;AI-generated content may be incorrect.">
            <a:extLst>
              <a:ext uri="{FF2B5EF4-FFF2-40B4-BE49-F238E27FC236}">
                <a16:creationId xmlns:a16="http://schemas.microsoft.com/office/drawing/2014/main" id="{D9F948AC-5C9C-753E-19A2-61BC3F789D20}"/>
              </a:ext>
            </a:extLst>
          </p:cNvPr>
          <p:cNvPicPr>
            <a:picLocks noChangeAspect="1"/>
          </p:cNvPicPr>
          <p:nvPr/>
        </p:nvPicPr>
        <p:blipFill>
          <a:blip r:embed="rId6"/>
          <a:stretch>
            <a:fillRect/>
          </a:stretch>
        </p:blipFill>
        <p:spPr>
          <a:xfrm>
            <a:off x="6966933" y="1071486"/>
            <a:ext cx="1886707" cy="2537885"/>
          </a:xfrm>
          <a:prstGeom prst="rect">
            <a:avLst/>
          </a:prstGeom>
        </p:spPr>
      </p:pic>
      <p:pic>
        <p:nvPicPr>
          <p:cNvPr id="11" name="Picture 10" descr="A person in a sports uniform&#10;&#10;AI-generated content may be incorrect.">
            <a:extLst>
              <a:ext uri="{FF2B5EF4-FFF2-40B4-BE49-F238E27FC236}">
                <a16:creationId xmlns:a16="http://schemas.microsoft.com/office/drawing/2014/main" id="{BFE679FB-D8D1-2166-302C-8B707AD6C1BB}"/>
              </a:ext>
            </a:extLst>
          </p:cNvPr>
          <p:cNvPicPr>
            <a:picLocks noChangeAspect="1"/>
          </p:cNvPicPr>
          <p:nvPr/>
        </p:nvPicPr>
        <p:blipFill>
          <a:blip r:embed="rId7"/>
          <a:srcRect t="99" r="-211" b="25097"/>
          <a:stretch/>
        </p:blipFill>
        <p:spPr>
          <a:xfrm>
            <a:off x="8529296" y="998042"/>
            <a:ext cx="2692956" cy="2621490"/>
          </a:xfrm>
          <a:prstGeom prst="rect">
            <a:avLst/>
          </a:prstGeom>
        </p:spPr>
      </p:pic>
      <p:pic>
        <p:nvPicPr>
          <p:cNvPr id="12" name="Picture 11" descr="A person with his arms crossed&#10;&#10;AI-generated content may be incorrect.">
            <a:extLst>
              <a:ext uri="{FF2B5EF4-FFF2-40B4-BE49-F238E27FC236}">
                <a16:creationId xmlns:a16="http://schemas.microsoft.com/office/drawing/2014/main" id="{B8D2D870-6A73-E46E-EAE3-5123A786FFBC}"/>
              </a:ext>
            </a:extLst>
          </p:cNvPr>
          <p:cNvPicPr>
            <a:picLocks noChangeAspect="1"/>
          </p:cNvPicPr>
          <p:nvPr/>
        </p:nvPicPr>
        <p:blipFill>
          <a:blip r:embed="rId8"/>
          <a:stretch>
            <a:fillRect/>
          </a:stretch>
        </p:blipFill>
        <p:spPr>
          <a:xfrm>
            <a:off x="102810" y="3507619"/>
            <a:ext cx="2612573" cy="2600477"/>
          </a:xfrm>
          <a:prstGeom prst="rect">
            <a:avLst/>
          </a:prstGeom>
        </p:spPr>
      </p:pic>
      <p:pic>
        <p:nvPicPr>
          <p:cNvPr id="13" name="Picture 12" descr="A person with a beard and tattoos on his arms&#10;&#10;AI-generated content may be incorrect.">
            <a:extLst>
              <a:ext uri="{FF2B5EF4-FFF2-40B4-BE49-F238E27FC236}">
                <a16:creationId xmlns:a16="http://schemas.microsoft.com/office/drawing/2014/main" id="{5E13A734-B63D-39CE-068B-7B84FCF2B51E}"/>
              </a:ext>
            </a:extLst>
          </p:cNvPr>
          <p:cNvPicPr>
            <a:picLocks noChangeAspect="1"/>
          </p:cNvPicPr>
          <p:nvPr/>
        </p:nvPicPr>
        <p:blipFill>
          <a:blip r:embed="rId9"/>
          <a:stretch>
            <a:fillRect/>
          </a:stretch>
        </p:blipFill>
        <p:spPr>
          <a:xfrm>
            <a:off x="1973641" y="3503687"/>
            <a:ext cx="2789767" cy="2608340"/>
          </a:xfrm>
          <a:prstGeom prst="rect">
            <a:avLst/>
          </a:prstGeom>
        </p:spPr>
      </p:pic>
      <p:pic>
        <p:nvPicPr>
          <p:cNvPr id="14" name="Picture 13" descr="A person in a pink shirt with a hand raised&#10;&#10;AI-generated content may be incorrect.">
            <a:extLst>
              <a:ext uri="{FF2B5EF4-FFF2-40B4-BE49-F238E27FC236}">
                <a16:creationId xmlns:a16="http://schemas.microsoft.com/office/drawing/2014/main" id="{43147542-92A6-8C7D-24BB-10A104C73CFB}"/>
              </a:ext>
            </a:extLst>
          </p:cNvPr>
          <p:cNvPicPr>
            <a:picLocks noChangeAspect="1"/>
          </p:cNvPicPr>
          <p:nvPr/>
        </p:nvPicPr>
        <p:blipFill>
          <a:blip r:embed="rId10"/>
          <a:stretch>
            <a:fillRect/>
          </a:stretch>
        </p:blipFill>
        <p:spPr>
          <a:xfrm>
            <a:off x="3884724" y="3519713"/>
            <a:ext cx="2656648" cy="2588383"/>
          </a:xfrm>
          <a:prstGeom prst="rect">
            <a:avLst/>
          </a:prstGeom>
        </p:spPr>
      </p:pic>
      <p:pic>
        <p:nvPicPr>
          <p:cNvPr id="15" name="Picture 14" descr="A person with his arms crossed&#10;&#10;AI-generated content may be incorrect.">
            <a:extLst>
              <a:ext uri="{FF2B5EF4-FFF2-40B4-BE49-F238E27FC236}">
                <a16:creationId xmlns:a16="http://schemas.microsoft.com/office/drawing/2014/main" id="{9DB9D843-DD26-84CA-D885-AFA5942AC12A}"/>
              </a:ext>
            </a:extLst>
          </p:cNvPr>
          <p:cNvPicPr>
            <a:picLocks noChangeAspect="1"/>
          </p:cNvPicPr>
          <p:nvPr/>
        </p:nvPicPr>
        <p:blipFill>
          <a:blip r:embed="rId11"/>
          <a:stretch>
            <a:fillRect/>
          </a:stretch>
        </p:blipFill>
        <p:spPr>
          <a:xfrm>
            <a:off x="5512404" y="3510641"/>
            <a:ext cx="2908906" cy="2594432"/>
          </a:xfrm>
          <a:prstGeom prst="rect">
            <a:avLst/>
          </a:prstGeom>
        </p:spPr>
      </p:pic>
      <p:pic>
        <p:nvPicPr>
          <p:cNvPr id="16" name="Picture 15" descr="A person with his arms crossed&#10;&#10;AI-generated content may be incorrect.">
            <a:extLst>
              <a:ext uri="{FF2B5EF4-FFF2-40B4-BE49-F238E27FC236}">
                <a16:creationId xmlns:a16="http://schemas.microsoft.com/office/drawing/2014/main" id="{2AA0479E-5EDA-9088-5CEB-0D15AB4B8F96}"/>
              </a:ext>
            </a:extLst>
          </p:cNvPr>
          <p:cNvPicPr>
            <a:picLocks noChangeAspect="1"/>
          </p:cNvPicPr>
          <p:nvPr/>
        </p:nvPicPr>
        <p:blipFill>
          <a:blip r:embed="rId12"/>
          <a:stretch>
            <a:fillRect/>
          </a:stretch>
        </p:blipFill>
        <p:spPr>
          <a:xfrm>
            <a:off x="9315450" y="3431116"/>
            <a:ext cx="2693005" cy="2680910"/>
          </a:xfrm>
          <a:prstGeom prst="rect">
            <a:avLst/>
          </a:prstGeom>
        </p:spPr>
      </p:pic>
      <p:pic>
        <p:nvPicPr>
          <p:cNvPr id="17" name="Picture 16" descr="A person in a pink and blue shirt with his arms crossed&#10;&#10;AI-generated content may be incorrect.">
            <a:extLst>
              <a:ext uri="{FF2B5EF4-FFF2-40B4-BE49-F238E27FC236}">
                <a16:creationId xmlns:a16="http://schemas.microsoft.com/office/drawing/2014/main" id="{B6236FD1-2C70-D75B-B90A-8BEC6E1671EA}"/>
              </a:ext>
            </a:extLst>
          </p:cNvPr>
          <p:cNvPicPr>
            <a:picLocks noChangeAspect="1"/>
          </p:cNvPicPr>
          <p:nvPr/>
        </p:nvPicPr>
        <p:blipFill>
          <a:blip r:embed="rId13"/>
          <a:stretch>
            <a:fillRect/>
          </a:stretch>
        </p:blipFill>
        <p:spPr>
          <a:xfrm>
            <a:off x="7468809" y="3495523"/>
            <a:ext cx="2794002" cy="2600478"/>
          </a:xfrm>
          <a:prstGeom prst="rect">
            <a:avLst/>
          </a:prstGeom>
        </p:spPr>
      </p:pic>
      <p:sp>
        <p:nvSpPr>
          <p:cNvPr id="18" name="Rectangle 17">
            <a:extLst>
              <a:ext uri="{FF2B5EF4-FFF2-40B4-BE49-F238E27FC236}">
                <a16:creationId xmlns:a16="http://schemas.microsoft.com/office/drawing/2014/main" id="{5FBB6D36-769E-4ED2-D7A6-A0159635E607}"/>
              </a:ext>
            </a:extLst>
          </p:cNvPr>
          <p:cNvSpPr/>
          <p:nvPr/>
        </p:nvSpPr>
        <p:spPr>
          <a:xfrm>
            <a:off x="520489" y="6100526"/>
            <a:ext cx="11137272" cy="563912"/>
          </a:xfrm>
          <a:prstGeom prst="rect">
            <a:avLst/>
          </a:prstGeom>
          <a:solidFill>
            <a:srgbClr val="002060"/>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9137575D-17DE-4053-A518-5DBE85E7F81C}"/>
              </a:ext>
            </a:extLst>
          </p:cNvPr>
          <p:cNvSpPr txBox="1"/>
          <p:nvPr/>
        </p:nvSpPr>
        <p:spPr>
          <a:xfrm>
            <a:off x="2105136" y="6059480"/>
            <a:ext cx="81013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rgbClr val="F7B707"/>
                </a:solidFill>
                <a:latin typeface="Segoe UI Black"/>
                <a:ea typeface="Segoe UI Black"/>
              </a:rPr>
              <a:t>MY BEST PLAYING 11 FOR IPL 2024</a:t>
            </a:r>
          </a:p>
        </p:txBody>
      </p:sp>
    </p:spTree>
    <p:extLst>
      <p:ext uri="{BB962C8B-B14F-4D97-AF65-F5344CB8AC3E}">
        <p14:creationId xmlns:p14="http://schemas.microsoft.com/office/powerpoint/2010/main" val="17004600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E6795E-67F1-6009-CCC7-CADBDF6287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1A0E0D-03B1-A7E9-D831-E47449AE2B9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AED4DB33-4D71-5D40-AB15-B3AB71FB37BA}"/>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032257D7-BA46-9D88-199F-2F8DD16F81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Picture 7" descr="A white circle with blue text&#10;&#10;AI-generated content may be incorrect.">
            <a:extLst>
              <a:ext uri="{FF2B5EF4-FFF2-40B4-BE49-F238E27FC236}">
                <a16:creationId xmlns:a16="http://schemas.microsoft.com/office/drawing/2014/main" id="{C9AAB197-8B29-E951-E9BD-6A7FD5CC1D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6301" y="459288"/>
            <a:ext cx="3319397" cy="3423780"/>
          </a:xfrm>
          <a:prstGeom prst="rect">
            <a:avLst/>
          </a:prstGeom>
        </p:spPr>
      </p:pic>
      <p:sp>
        <p:nvSpPr>
          <p:cNvPr id="10" name="TextBox 9">
            <a:extLst>
              <a:ext uri="{FF2B5EF4-FFF2-40B4-BE49-F238E27FC236}">
                <a16:creationId xmlns:a16="http://schemas.microsoft.com/office/drawing/2014/main" id="{359A0DD1-D3E0-620F-693A-BBEFBADE5B2D}"/>
              </a:ext>
            </a:extLst>
          </p:cNvPr>
          <p:cNvSpPr txBox="1"/>
          <p:nvPr/>
        </p:nvSpPr>
        <p:spPr>
          <a:xfrm>
            <a:off x="3238535" y="3879569"/>
            <a:ext cx="5375189" cy="2123658"/>
          </a:xfrm>
          <a:prstGeom prst="rect">
            <a:avLst/>
          </a:prstGeom>
          <a:noFill/>
        </p:spPr>
        <p:txBody>
          <a:bodyPr wrap="none" lIns="91440" tIns="45720" rIns="91440" bIns="45720" rtlCol="0" anchor="t">
            <a:spAutoFit/>
          </a:bodyPr>
          <a:lstStyle/>
          <a:p>
            <a:pPr algn="ctr"/>
            <a:r>
              <a:rPr lang="en-US" sz="6600" b="1">
                <a:solidFill>
                  <a:schemeClr val="bg1"/>
                </a:solidFill>
                <a:latin typeface="Roboto Medium"/>
                <a:ea typeface="Roboto Medium"/>
                <a:cs typeface="Roboto Medium"/>
              </a:rPr>
              <a:t> THANKS</a:t>
            </a:r>
            <a:br>
              <a:rPr lang="en-US" dirty="0"/>
            </a:br>
            <a:r>
              <a:rPr lang="en-US" sz="6600" b="1">
                <a:solidFill>
                  <a:srgbClr val="0070C0"/>
                </a:solidFill>
                <a:latin typeface="Roboto Medium"/>
                <a:ea typeface="Roboto Medium"/>
                <a:cs typeface="Roboto Medium"/>
              </a:rPr>
              <a:t>CODE BASICS</a:t>
            </a:r>
            <a:endParaRPr lang="en-US"/>
          </a:p>
        </p:txBody>
      </p:sp>
      <p:sp>
        <p:nvSpPr>
          <p:cNvPr id="11" name="TextBox 10">
            <a:extLst>
              <a:ext uri="{FF2B5EF4-FFF2-40B4-BE49-F238E27FC236}">
                <a16:creationId xmlns:a16="http://schemas.microsoft.com/office/drawing/2014/main" id="{A47AEC6F-7DB0-D306-33CF-57DE929D0971}"/>
              </a:ext>
            </a:extLst>
          </p:cNvPr>
          <p:cNvSpPr txBox="1"/>
          <p:nvPr/>
        </p:nvSpPr>
        <p:spPr>
          <a:xfrm>
            <a:off x="10431676" y="6492195"/>
            <a:ext cx="1755609" cy="369332"/>
          </a:xfrm>
          <a:prstGeom prst="rect">
            <a:avLst/>
          </a:prstGeom>
          <a:noFill/>
        </p:spPr>
        <p:txBody>
          <a:bodyPr wrap="none" lIns="91440" tIns="45720" rIns="91440" bIns="45720" rtlCol="0" anchor="t">
            <a:spAutoFit/>
          </a:bodyPr>
          <a:lstStyle/>
          <a:p>
            <a:r>
              <a:rPr lang="en-US" dirty="0">
                <a:solidFill>
                  <a:schemeClr val="bg1"/>
                </a:solidFill>
                <a:latin typeface="Comic Sans MS"/>
              </a:rPr>
              <a:t>Anurag Mishra</a:t>
            </a:r>
          </a:p>
        </p:txBody>
      </p:sp>
    </p:spTree>
    <p:extLst>
      <p:ext uri="{BB962C8B-B14F-4D97-AF65-F5344CB8AC3E}">
        <p14:creationId xmlns:p14="http://schemas.microsoft.com/office/powerpoint/2010/main" val="38517040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
            <a:ext cx="12192000" cy="6858000"/>
          </a:xfrm>
          <a:prstGeom prst="rect">
            <a:avLst/>
          </a:prstGeom>
        </p:spPr>
      </p:pic>
      <p:sp>
        <p:nvSpPr>
          <p:cNvPr id="5" name="TextBox 4">
            <a:extLst>
              <a:ext uri="{FF2B5EF4-FFF2-40B4-BE49-F238E27FC236}">
                <a16:creationId xmlns:a16="http://schemas.microsoft.com/office/drawing/2014/main" id="{63D64911-A0B7-F1E2-2C76-F503EB0659B8}"/>
              </a:ext>
            </a:extLst>
          </p:cNvPr>
          <p:cNvSpPr txBox="1"/>
          <p:nvPr/>
        </p:nvSpPr>
        <p:spPr>
          <a:xfrm>
            <a:off x="4541399" y="1117283"/>
            <a:ext cx="3023585" cy="769441"/>
          </a:xfrm>
          <a:prstGeom prst="rect">
            <a:avLst/>
          </a:prstGeom>
          <a:noFill/>
        </p:spPr>
        <p:txBody>
          <a:bodyPr wrap="none" rtlCol="0">
            <a:spAutoFit/>
          </a:bodyPr>
          <a:lstStyle/>
          <a:p>
            <a:r>
              <a:rPr lang="en-US" sz="4400" b="1" dirty="0">
                <a:solidFill>
                  <a:schemeClr val="bg1"/>
                </a:solidFill>
                <a:latin typeface="Segoe UI Variable Small Semibol" pitchFamily="2" charset="0"/>
              </a:rPr>
              <a:t>ABOUT ME</a:t>
            </a:r>
          </a:p>
        </p:txBody>
      </p:sp>
      <p:pic>
        <p:nvPicPr>
          <p:cNvPr id="12" name="Picture 11" descr="A person with a mustache&#10;&#10;AI-generated content may be incorrect.">
            <a:extLst>
              <a:ext uri="{FF2B5EF4-FFF2-40B4-BE49-F238E27FC236}">
                <a16:creationId xmlns:a16="http://schemas.microsoft.com/office/drawing/2014/main" id="{0212CF50-3829-8EC0-874F-3B72A94918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5724" y="1978799"/>
            <a:ext cx="1860552" cy="1860552"/>
          </a:xfrm>
          <a:prstGeom prst="ellipse">
            <a:avLst/>
          </a:prstGeom>
        </p:spPr>
      </p:pic>
      <p:cxnSp>
        <p:nvCxnSpPr>
          <p:cNvPr id="18" name="Straight Connector 17">
            <a:extLst>
              <a:ext uri="{FF2B5EF4-FFF2-40B4-BE49-F238E27FC236}">
                <a16:creationId xmlns:a16="http://schemas.microsoft.com/office/drawing/2014/main" id="{429D1FE4-D0DB-9EED-17AD-2F5C10C531D9}"/>
              </a:ext>
            </a:extLst>
          </p:cNvPr>
          <p:cNvCxnSpPr>
            <a:cxnSpLocks/>
          </p:cNvCxnSpPr>
          <p:nvPr/>
        </p:nvCxnSpPr>
        <p:spPr>
          <a:xfrm>
            <a:off x="2915920" y="4126866"/>
            <a:ext cx="0" cy="1552574"/>
          </a:xfrm>
          <a:prstGeom prst="line">
            <a:avLst/>
          </a:prstGeom>
          <a:ln w="57150">
            <a:solidFill>
              <a:srgbClr val="0057B7"/>
            </a:solidFill>
          </a:ln>
        </p:spPr>
        <p:style>
          <a:lnRef idx="3">
            <a:schemeClr val="accent4"/>
          </a:lnRef>
          <a:fillRef idx="0">
            <a:schemeClr val="accent4"/>
          </a:fillRef>
          <a:effectRef idx="2">
            <a:schemeClr val="accent4"/>
          </a:effectRef>
          <a:fontRef idx="minor">
            <a:schemeClr val="tx1"/>
          </a:fontRef>
        </p:style>
      </p:cxnSp>
      <p:sp>
        <p:nvSpPr>
          <p:cNvPr id="19" name="TextBox 18">
            <a:extLst>
              <a:ext uri="{FF2B5EF4-FFF2-40B4-BE49-F238E27FC236}">
                <a16:creationId xmlns:a16="http://schemas.microsoft.com/office/drawing/2014/main" id="{059A210E-3E52-84AF-5146-9AA71F9016AC}"/>
              </a:ext>
            </a:extLst>
          </p:cNvPr>
          <p:cNvSpPr txBox="1"/>
          <p:nvPr/>
        </p:nvSpPr>
        <p:spPr>
          <a:xfrm>
            <a:off x="2915920" y="4034810"/>
            <a:ext cx="6642888" cy="1754326"/>
          </a:xfrm>
          <a:prstGeom prst="rect">
            <a:avLst/>
          </a:prstGeom>
          <a:noFill/>
        </p:spPr>
        <p:txBody>
          <a:bodyPr wrap="square" rtlCol="0">
            <a:spAutoFit/>
          </a:bodyPr>
          <a:lstStyle/>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I am an aspiring data analyst passionate about transforming IPL data into meaningful insights. Recently, I completed a Power BI project for </a:t>
            </a:r>
            <a:r>
              <a:rPr lang="en-US" i="1" dirty="0">
                <a:solidFill>
                  <a:schemeClr val="bg1"/>
                </a:solidFill>
                <a:latin typeface="Calibri" panose="020F0502020204030204" pitchFamily="34" charset="0"/>
                <a:ea typeface="Calibri" panose="020F0502020204030204" pitchFamily="34" charset="0"/>
                <a:cs typeface="Calibri" panose="020F0502020204030204" pitchFamily="34" charset="0"/>
              </a:rPr>
              <a:t>Sports Basics</a:t>
            </a: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 a growing sports blog, to support their IPL 2024 magazine. Using data from the last three IPL seasons (2021–2023), I delivered interactive dashboards and key findings to help fans, analysts, and teams better understand performance trends.</a:t>
            </a:r>
          </a:p>
        </p:txBody>
      </p:sp>
    </p:spTree>
    <p:extLst>
      <p:ext uri="{BB962C8B-B14F-4D97-AF65-F5344CB8AC3E}">
        <p14:creationId xmlns:p14="http://schemas.microsoft.com/office/powerpoint/2010/main" val="57812076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2983"/>
            <a:ext cx="12192000" cy="6858000"/>
          </a:xfrm>
          <a:prstGeom prst="rect">
            <a:avLst/>
          </a:prstGeom>
        </p:spPr>
      </p:pic>
      <p:sp>
        <p:nvSpPr>
          <p:cNvPr id="8" name="Rectangle: Rounded Corners 7">
            <a:extLst>
              <a:ext uri="{FF2B5EF4-FFF2-40B4-BE49-F238E27FC236}">
                <a16:creationId xmlns:a16="http://schemas.microsoft.com/office/drawing/2014/main" id="{B70176B9-E83F-9891-51FB-9DCA7B84D373}"/>
              </a:ext>
            </a:extLst>
          </p:cNvPr>
          <p:cNvSpPr/>
          <p:nvPr/>
        </p:nvSpPr>
        <p:spPr>
          <a:xfrm>
            <a:off x="1056316" y="536465"/>
            <a:ext cx="4213561" cy="5537200"/>
          </a:xfrm>
          <a:prstGeom prst="roundRect">
            <a:avLst>
              <a:gd name="adj" fmla="val 50000"/>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AE35341-687A-73B5-C139-9D9F5FA7AF4A}"/>
              </a:ext>
            </a:extLst>
          </p:cNvPr>
          <p:cNvSpPr/>
          <p:nvPr/>
        </p:nvSpPr>
        <p:spPr>
          <a:xfrm>
            <a:off x="5499202" y="804863"/>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01</a:t>
            </a:r>
          </a:p>
        </p:txBody>
      </p:sp>
      <p:sp>
        <p:nvSpPr>
          <p:cNvPr id="15" name="TextBox 14">
            <a:extLst>
              <a:ext uri="{FF2B5EF4-FFF2-40B4-BE49-F238E27FC236}">
                <a16:creationId xmlns:a16="http://schemas.microsoft.com/office/drawing/2014/main" id="{F2FDD346-DF65-2056-F037-2E09487F4612}"/>
              </a:ext>
            </a:extLst>
          </p:cNvPr>
          <p:cNvSpPr txBox="1"/>
          <p:nvPr/>
        </p:nvSpPr>
        <p:spPr>
          <a:xfrm>
            <a:off x="5394825" y="1945689"/>
            <a:ext cx="1396922"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Company</a:t>
            </a:r>
          </a:p>
          <a:p>
            <a:pPr algn="ctr"/>
            <a:r>
              <a:rPr lang="en-US" dirty="0">
                <a:solidFill>
                  <a:schemeClr val="bg1"/>
                </a:solidFill>
                <a:latin typeface="Segoe UI" panose="020B0502040204020203" pitchFamily="34" charset="0"/>
                <a:cs typeface="Segoe UI" panose="020B0502040204020203" pitchFamily="34" charset="0"/>
              </a:rPr>
              <a:t>Background</a:t>
            </a:r>
          </a:p>
        </p:txBody>
      </p:sp>
      <p:sp>
        <p:nvSpPr>
          <p:cNvPr id="24" name="Oval 23">
            <a:extLst>
              <a:ext uri="{FF2B5EF4-FFF2-40B4-BE49-F238E27FC236}">
                <a16:creationId xmlns:a16="http://schemas.microsoft.com/office/drawing/2014/main" id="{33986C1F-EC1C-5D11-75F5-F2979C099021}"/>
              </a:ext>
            </a:extLst>
          </p:cNvPr>
          <p:cNvSpPr/>
          <p:nvPr/>
        </p:nvSpPr>
        <p:spPr>
          <a:xfrm>
            <a:off x="5549937" y="2631758"/>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04</a:t>
            </a:r>
          </a:p>
        </p:txBody>
      </p:sp>
      <p:sp>
        <p:nvSpPr>
          <p:cNvPr id="25" name="TextBox 24">
            <a:extLst>
              <a:ext uri="{FF2B5EF4-FFF2-40B4-BE49-F238E27FC236}">
                <a16:creationId xmlns:a16="http://schemas.microsoft.com/office/drawing/2014/main" id="{67C53EAF-FF1F-C0FD-EA27-5D5523D3546D}"/>
              </a:ext>
            </a:extLst>
          </p:cNvPr>
          <p:cNvSpPr txBox="1"/>
          <p:nvPr/>
        </p:nvSpPr>
        <p:spPr>
          <a:xfrm>
            <a:off x="5498655" y="3748153"/>
            <a:ext cx="1290738"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Data Set &amp;</a:t>
            </a:r>
          </a:p>
          <a:p>
            <a:pPr algn="ctr"/>
            <a:r>
              <a:rPr lang="en-US" dirty="0">
                <a:solidFill>
                  <a:schemeClr val="bg1"/>
                </a:solidFill>
                <a:latin typeface="Segoe UI" panose="020B0502040204020203" pitchFamily="34" charset="0"/>
                <a:cs typeface="Segoe UI" panose="020B0502040204020203" pitchFamily="34" charset="0"/>
              </a:rPr>
              <a:t>Tools</a:t>
            </a:r>
          </a:p>
        </p:txBody>
      </p:sp>
      <p:sp>
        <p:nvSpPr>
          <p:cNvPr id="28" name="Oval 27">
            <a:extLst>
              <a:ext uri="{FF2B5EF4-FFF2-40B4-BE49-F238E27FC236}">
                <a16:creationId xmlns:a16="http://schemas.microsoft.com/office/drawing/2014/main" id="{0717C21F-B961-801E-170E-16F09A9C6EAF}"/>
              </a:ext>
            </a:extLst>
          </p:cNvPr>
          <p:cNvSpPr/>
          <p:nvPr/>
        </p:nvSpPr>
        <p:spPr>
          <a:xfrm>
            <a:off x="6424984" y="4425537"/>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07</a:t>
            </a:r>
          </a:p>
        </p:txBody>
      </p:sp>
      <p:sp>
        <p:nvSpPr>
          <p:cNvPr id="29" name="TextBox 28">
            <a:extLst>
              <a:ext uri="{FF2B5EF4-FFF2-40B4-BE49-F238E27FC236}">
                <a16:creationId xmlns:a16="http://schemas.microsoft.com/office/drawing/2014/main" id="{7983DC55-BA62-4593-4E83-C6CA209D331E}"/>
              </a:ext>
            </a:extLst>
          </p:cNvPr>
          <p:cNvSpPr txBox="1"/>
          <p:nvPr/>
        </p:nvSpPr>
        <p:spPr>
          <a:xfrm>
            <a:off x="6273310" y="5503822"/>
            <a:ext cx="1398332" cy="369332"/>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Key Insights</a:t>
            </a:r>
          </a:p>
        </p:txBody>
      </p:sp>
      <p:sp>
        <p:nvSpPr>
          <p:cNvPr id="30" name="Oval 29">
            <a:extLst>
              <a:ext uri="{FF2B5EF4-FFF2-40B4-BE49-F238E27FC236}">
                <a16:creationId xmlns:a16="http://schemas.microsoft.com/office/drawing/2014/main" id="{743A8587-526B-4160-6EE8-2458E7D2C49E}"/>
              </a:ext>
            </a:extLst>
          </p:cNvPr>
          <p:cNvSpPr/>
          <p:nvPr/>
        </p:nvSpPr>
        <p:spPr>
          <a:xfrm>
            <a:off x="7123445" y="804863"/>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02</a:t>
            </a:r>
          </a:p>
        </p:txBody>
      </p:sp>
      <p:sp>
        <p:nvSpPr>
          <p:cNvPr id="31" name="Oval 30">
            <a:extLst>
              <a:ext uri="{FF2B5EF4-FFF2-40B4-BE49-F238E27FC236}">
                <a16:creationId xmlns:a16="http://schemas.microsoft.com/office/drawing/2014/main" id="{BBCE45AB-27CC-97A2-44E0-DBEB592D25F0}"/>
              </a:ext>
            </a:extLst>
          </p:cNvPr>
          <p:cNvSpPr/>
          <p:nvPr/>
        </p:nvSpPr>
        <p:spPr>
          <a:xfrm>
            <a:off x="8750401" y="804863"/>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03</a:t>
            </a:r>
          </a:p>
        </p:txBody>
      </p:sp>
      <p:sp>
        <p:nvSpPr>
          <p:cNvPr id="32" name="TextBox 31">
            <a:extLst>
              <a:ext uri="{FF2B5EF4-FFF2-40B4-BE49-F238E27FC236}">
                <a16:creationId xmlns:a16="http://schemas.microsoft.com/office/drawing/2014/main" id="{61E8266E-7E15-59A8-3789-462256143799}"/>
              </a:ext>
            </a:extLst>
          </p:cNvPr>
          <p:cNvSpPr txBox="1"/>
          <p:nvPr/>
        </p:nvSpPr>
        <p:spPr>
          <a:xfrm>
            <a:off x="7109948" y="1945689"/>
            <a:ext cx="1220591"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Problem</a:t>
            </a:r>
          </a:p>
          <a:p>
            <a:pPr algn="ctr"/>
            <a:r>
              <a:rPr lang="en-US" dirty="0">
                <a:solidFill>
                  <a:schemeClr val="bg1"/>
                </a:solidFill>
                <a:latin typeface="Segoe UI" panose="020B0502040204020203" pitchFamily="34" charset="0"/>
                <a:cs typeface="Segoe UI" panose="020B0502040204020203" pitchFamily="34" charset="0"/>
              </a:rPr>
              <a:t>Statement</a:t>
            </a:r>
          </a:p>
        </p:txBody>
      </p:sp>
      <p:sp>
        <p:nvSpPr>
          <p:cNvPr id="33" name="TextBox 32">
            <a:extLst>
              <a:ext uri="{FF2B5EF4-FFF2-40B4-BE49-F238E27FC236}">
                <a16:creationId xmlns:a16="http://schemas.microsoft.com/office/drawing/2014/main" id="{A7D61904-4BBA-5B40-489B-EC8360A4B63A}"/>
              </a:ext>
            </a:extLst>
          </p:cNvPr>
          <p:cNvSpPr txBox="1"/>
          <p:nvPr/>
        </p:nvSpPr>
        <p:spPr>
          <a:xfrm>
            <a:off x="8827440" y="1945688"/>
            <a:ext cx="1039515"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Goals To</a:t>
            </a:r>
          </a:p>
          <a:p>
            <a:pPr algn="ctr"/>
            <a:r>
              <a:rPr lang="en-US" dirty="0">
                <a:solidFill>
                  <a:schemeClr val="bg1"/>
                </a:solidFill>
                <a:latin typeface="Segoe UI" panose="020B0502040204020203" pitchFamily="34" charset="0"/>
                <a:cs typeface="Segoe UI" panose="020B0502040204020203" pitchFamily="34" charset="0"/>
              </a:rPr>
              <a:t>Achieve</a:t>
            </a:r>
          </a:p>
        </p:txBody>
      </p:sp>
      <p:sp>
        <p:nvSpPr>
          <p:cNvPr id="40" name="Oval 39">
            <a:extLst>
              <a:ext uri="{FF2B5EF4-FFF2-40B4-BE49-F238E27FC236}">
                <a16:creationId xmlns:a16="http://schemas.microsoft.com/office/drawing/2014/main" id="{2451D67B-B9F3-92F7-4C3B-A066C613DFA1}"/>
              </a:ext>
            </a:extLst>
          </p:cNvPr>
          <p:cNvSpPr/>
          <p:nvPr/>
        </p:nvSpPr>
        <p:spPr>
          <a:xfrm>
            <a:off x="7123445" y="2597383"/>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05</a:t>
            </a:r>
          </a:p>
        </p:txBody>
      </p:sp>
      <p:sp>
        <p:nvSpPr>
          <p:cNvPr id="41" name="TextBox 40">
            <a:extLst>
              <a:ext uri="{FF2B5EF4-FFF2-40B4-BE49-F238E27FC236}">
                <a16:creationId xmlns:a16="http://schemas.microsoft.com/office/drawing/2014/main" id="{BEFF9226-8717-07EB-BD4E-0F9D69EC6E4B}"/>
              </a:ext>
            </a:extLst>
          </p:cNvPr>
          <p:cNvSpPr txBox="1"/>
          <p:nvPr/>
        </p:nvSpPr>
        <p:spPr>
          <a:xfrm>
            <a:off x="7357280" y="3748153"/>
            <a:ext cx="842154"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Sports</a:t>
            </a:r>
          </a:p>
          <a:p>
            <a:pPr algn="ctr"/>
            <a:r>
              <a:rPr lang="en-US" dirty="0">
                <a:solidFill>
                  <a:schemeClr val="bg1"/>
                </a:solidFill>
                <a:latin typeface="Segoe UI" panose="020B0502040204020203" pitchFamily="34" charset="0"/>
                <a:cs typeface="Segoe UI" panose="020B0502040204020203" pitchFamily="34" charset="0"/>
              </a:rPr>
              <a:t>Terms</a:t>
            </a:r>
          </a:p>
        </p:txBody>
      </p:sp>
      <p:sp>
        <p:nvSpPr>
          <p:cNvPr id="45" name="Oval 44">
            <a:extLst>
              <a:ext uri="{FF2B5EF4-FFF2-40B4-BE49-F238E27FC236}">
                <a16:creationId xmlns:a16="http://schemas.microsoft.com/office/drawing/2014/main" id="{A2753C5C-D78E-4443-6B56-825E743FE0CC}"/>
              </a:ext>
            </a:extLst>
          </p:cNvPr>
          <p:cNvSpPr/>
          <p:nvPr/>
        </p:nvSpPr>
        <p:spPr>
          <a:xfrm>
            <a:off x="8852066" y="2592019"/>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06</a:t>
            </a:r>
          </a:p>
        </p:txBody>
      </p:sp>
      <p:sp>
        <p:nvSpPr>
          <p:cNvPr id="46" name="TextBox 45">
            <a:extLst>
              <a:ext uri="{FF2B5EF4-FFF2-40B4-BE49-F238E27FC236}">
                <a16:creationId xmlns:a16="http://schemas.microsoft.com/office/drawing/2014/main" id="{38739E2D-FA34-9ABF-A66F-B4D380F7963A}"/>
              </a:ext>
            </a:extLst>
          </p:cNvPr>
          <p:cNvSpPr txBox="1"/>
          <p:nvPr/>
        </p:nvSpPr>
        <p:spPr>
          <a:xfrm>
            <a:off x="8705014" y="3724755"/>
            <a:ext cx="1289519" cy="646331"/>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Dashboard</a:t>
            </a:r>
          </a:p>
          <a:p>
            <a:pPr algn="ctr"/>
            <a:r>
              <a:rPr lang="en-US" dirty="0">
                <a:solidFill>
                  <a:schemeClr val="bg1"/>
                </a:solidFill>
                <a:latin typeface="Segoe UI" panose="020B0502040204020203" pitchFamily="34" charset="0"/>
                <a:cs typeface="Segoe UI" panose="020B0502040204020203" pitchFamily="34" charset="0"/>
              </a:rPr>
              <a:t>Requests</a:t>
            </a:r>
          </a:p>
        </p:txBody>
      </p:sp>
      <p:sp>
        <p:nvSpPr>
          <p:cNvPr id="47" name="Oval 46">
            <a:extLst>
              <a:ext uri="{FF2B5EF4-FFF2-40B4-BE49-F238E27FC236}">
                <a16:creationId xmlns:a16="http://schemas.microsoft.com/office/drawing/2014/main" id="{933640E2-8EBB-7775-75CE-D020B204CB36}"/>
              </a:ext>
            </a:extLst>
          </p:cNvPr>
          <p:cNvSpPr/>
          <p:nvPr/>
        </p:nvSpPr>
        <p:spPr>
          <a:xfrm>
            <a:off x="8051939" y="4421782"/>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08</a:t>
            </a:r>
          </a:p>
        </p:txBody>
      </p:sp>
      <p:sp>
        <p:nvSpPr>
          <p:cNvPr id="48" name="TextBox 47">
            <a:extLst>
              <a:ext uri="{FF2B5EF4-FFF2-40B4-BE49-F238E27FC236}">
                <a16:creationId xmlns:a16="http://schemas.microsoft.com/office/drawing/2014/main" id="{54DA746F-166A-37D7-3C1B-D24EA1779A8E}"/>
              </a:ext>
            </a:extLst>
          </p:cNvPr>
          <p:cNvSpPr txBox="1"/>
          <p:nvPr/>
        </p:nvSpPr>
        <p:spPr>
          <a:xfrm>
            <a:off x="7610632" y="5503822"/>
            <a:ext cx="2076209" cy="369332"/>
          </a:xfrm>
          <a:prstGeom prst="rect">
            <a:avLst/>
          </a:prstGeom>
          <a:noFill/>
        </p:spPr>
        <p:txBody>
          <a:bodyPr wrap="none" rtlCol="0">
            <a:spAutoFit/>
          </a:bodyPr>
          <a:lstStyle/>
          <a:p>
            <a:pPr algn="ctr"/>
            <a:r>
              <a:rPr lang="en-US" dirty="0">
                <a:solidFill>
                  <a:schemeClr val="bg1"/>
                </a:solidFill>
                <a:latin typeface="Segoe UI" panose="020B0502040204020203" pitchFamily="34" charset="0"/>
                <a:cs typeface="Segoe UI" panose="020B0502040204020203" pitchFamily="34" charset="0"/>
              </a:rPr>
              <a:t>Recommendations</a:t>
            </a:r>
          </a:p>
        </p:txBody>
      </p:sp>
    </p:spTree>
    <p:extLst>
      <p:ext uri="{BB962C8B-B14F-4D97-AF65-F5344CB8AC3E}">
        <p14:creationId xmlns:p14="http://schemas.microsoft.com/office/powerpoint/2010/main" val="1304394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Oval 7">
            <a:extLst>
              <a:ext uri="{FF2B5EF4-FFF2-40B4-BE49-F238E27FC236}">
                <a16:creationId xmlns:a16="http://schemas.microsoft.com/office/drawing/2014/main" id="{34D273C7-C119-EB42-1935-B7AE7EDD52B5}"/>
              </a:ext>
            </a:extLst>
          </p:cNvPr>
          <p:cNvSpPr/>
          <p:nvPr/>
        </p:nvSpPr>
        <p:spPr>
          <a:xfrm>
            <a:off x="1046480" y="1122363"/>
            <a:ext cx="4582160" cy="4572000"/>
          </a:xfrm>
          <a:prstGeom prst="ellipse">
            <a:avLst/>
          </a:pr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C84DD97-90AD-C0A1-C4AB-5C72995DCB2B}"/>
              </a:ext>
            </a:extLst>
          </p:cNvPr>
          <p:cNvSpPr/>
          <p:nvPr/>
        </p:nvSpPr>
        <p:spPr>
          <a:xfrm>
            <a:off x="1524000" y="1607344"/>
            <a:ext cx="3576320" cy="3602037"/>
          </a:xfrm>
          <a:prstGeom prst="ellipse">
            <a:avLst/>
          </a:prstGeom>
          <a:gradFill flip="none" rotWithShape="1">
            <a:gsLst>
              <a:gs pos="0">
                <a:schemeClr val="tx2">
                  <a:lumMod val="50000"/>
                  <a:lumOff val="50000"/>
                  <a:shade val="30000"/>
                  <a:satMod val="115000"/>
                </a:schemeClr>
              </a:gs>
              <a:gs pos="50000">
                <a:schemeClr val="tx2">
                  <a:lumMod val="50000"/>
                  <a:lumOff val="50000"/>
                  <a:shade val="67500"/>
                  <a:satMod val="115000"/>
                </a:schemeClr>
              </a:gs>
              <a:gs pos="100000">
                <a:schemeClr val="tx2">
                  <a:lumMod val="50000"/>
                  <a:lumOff val="50000"/>
                  <a:shade val="100000"/>
                  <a:satMod val="115000"/>
                </a:schemeClr>
              </a:gs>
            </a:gsLst>
            <a:lin ang="5400000" scaled="1"/>
            <a:tileRect/>
          </a:gra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35D17CD4-318F-4D76-0418-FFDE3BC4F974}"/>
              </a:ext>
            </a:extLst>
          </p:cNvPr>
          <p:cNvSpPr/>
          <p:nvPr/>
        </p:nvSpPr>
        <p:spPr>
          <a:xfrm>
            <a:off x="2715363" y="2277508"/>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01</a:t>
            </a:r>
          </a:p>
        </p:txBody>
      </p:sp>
      <p:sp>
        <p:nvSpPr>
          <p:cNvPr id="11" name="TextBox 10">
            <a:extLst>
              <a:ext uri="{FF2B5EF4-FFF2-40B4-BE49-F238E27FC236}">
                <a16:creationId xmlns:a16="http://schemas.microsoft.com/office/drawing/2014/main" id="{C229CA32-A99E-BA42-CB29-A34B6E2CBDFF}"/>
              </a:ext>
            </a:extLst>
          </p:cNvPr>
          <p:cNvSpPr txBox="1"/>
          <p:nvPr/>
        </p:nvSpPr>
        <p:spPr>
          <a:xfrm>
            <a:off x="1720506" y="3290999"/>
            <a:ext cx="3183307" cy="1200329"/>
          </a:xfrm>
          <a:prstGeom prst="rect">
            <a:avLst/>
          </a:prstGeom>
          <a:noFill/>
        </p:spPr>
        <p:txBody>
          <a:bodyPr wrap="none" rtlCol="0">
            <a:spAutoFit/>
          </a:bodyPr>
          <a:lstStyle/>
          <a:p>
            <a:pPr algn="ctr"/>
            <a:r>
              <a:rPr lang="en-US" sz="3600" dirty="0">
                <a:solidFill>
                  <a:schemeClr val="bg1"/>
                </a:solidFill>
              </a:rPr>
              <a:t>COMPANY</a:t>
            </a:r>
          </a:p>
          <a:p>
            <a:pPr algn="ctr"/>
            <a:r>
              <a:rPr lang="en-US" sz="3600" dirty="0">
                <a:solidFill>
                  <a:schemeClr val="bg1"/>
                </a:solidFill>
              </a:rPr>
              <a:t>BACKGROUND</a:t>
            </a:r>
          </a:p>
        </p:txBody>
      </p:sp>
      <p:sp>
        <p:nvSpPr>
          <p:cNvPr id="13" name="TextBox 12">
            <a:extLst>
              <a:ext uri="{FF2B5EF4-FFF2-40B4-BE49-F238E27FC236}">
                <a16:creationId xmlns:a16="http://schemas.microsoft.com/office/drawing/2014/main" id="{414A0ABF-E3D4-106F-2AD2-B3E1662F388E}"/>
              </a:ext>
            </a:extLst>
          </p:cNvPr>
          <p:cNvSpPr txBox="1"/>
          <p:nvPr/>
        </p:nvSpPr>
        <p:spPr>
          <a:xfrm>
            <a:off x="5628640" y="2494300"/>
            <a:ext cx="5180724" cy="2031325"/>
          </a:xfrm>
          <a:prstGeom prst="rect">
            <a:avLst/>
          </a:prstGeom>
          <a:noFill/>
        </p:spPr>
        <p:txBody>
          <a:bodyPr wrap="square" rtlCol="0">
            <a:spAutoFit/>
          </a:bodyPr>
          <a:lstStyle/>
          <a:p>
            <a:r>
              <a:rPr lang="en-US" b="1" dirty="0">
                <a:solidFill>
                  <a:schemeClr val="bg1"/>
                </a:solidFill>
              </a:rPr>
              <a:t>Sports Basics</a:t>
            </a:r>
            <a:r>
              <a:rPr lang="en-US" dirty="0">
                <a:solidFill>
                  <a:schemeClr val="bg1"/>
                </a:solidFill>
              </a:rPr>
              <a:t> is a growing sports blog that recently entered the cricket analytics space. To attract more fans and boost website traffic, the company is launching a </a:t>
            </a:r>
            <a:r>
              <a:rPr lang="en-US" b="1" dirty="0">
                <a:solidFill>
                  <a:schemeClr val="bg1"/>
                </a:solidFill>
              </a:rPr>
              <a:t>special edition magazine on IPL 2024</a:t>
            </a:r>
            <a:r>
              <a:rPr lang="en-US" dirty="0">
                <a:solidFill>
                  <a:schemeClr val="bg1"/>
                </a:solidFill>
              </a:rPr>
              <a:t>. This edition will highlight exciting stats and insights from the last 3 IPL seasons, designed for fans, analysts, and teams.</a:t>
            </a:r>
          </a:p>
        </p:txBody>
      </p:sp>
    </p:spTree>
    <p:extLst>
      <p:ext uri="{BB962C8B-B14F-4D97-AF65-F5344CB8AC3E}">
        <p14:creationId xmlns:p14="http://schemas.microsoft.com/office/powerpoint/2010/main" val="2972237952"/>
      </p:ext>
    </p:extLst>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Oval 7">
            <a:extLst>
              <a:ext uri="{FF2B5EF4-FFF2-40B4-BE49-F238E27FC236}">
                <a16:creationId xmlns:a16="http://schemas.microsoft.com/office/drawing/2014/main" id="{34D273C7-C119-EB42-1935-B7AE7EDD52B5}"/>
              </a:ext>
            </a:extLst>
          </p:cNvPr>
          <p:cNvSpPr/>
          <p:nvPr/>
        </p:nvSpPr>
        <p:spPr>
          <a:xfrm>
            <a:off x="1046480" y="1122363"/>
            <a:ext cx="4582160" cy="4572000"/>
          </a:xfrm>
          <a:prstGeom prst="ellipse">
            <a:avLst/>
          </a:pr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C84DD97-90AD-C0A1-C4AB-5C72995DCB2B}"/>
              </a:ext>
            </a:extLst>
          </p:cNvPr>
          <p:cNvSpPr/>
          <p:nvPr/>
        </p:nvSpPr>
        <p:spPr>
          <a:xfrm>
            <a:off x="1524000" y="1607344"/>
            <a:ext cx="3576320" cy="3602037"/>
          </a:xfrm>
          <a:prstGeom prst="ellipse">
            <a:avLst/>
          </a:prstGeom>
          <a:gradFill flip="none" rotWithShape="1">
            <a:gsLst>
              <a:gs pos="0">
                <a:schemeClr val="tx2">
                  <a:lumMod val="50000"/>
                  <a:lumOff val="50000"/>
                  <a:shade val="30000"/>
                  <a:satMod val="115000"/>
                </a:schemeClr>
              </a:gs>
              <a:gs pos="50000">
                <a:schemeClr val="tx2">
                  <a:lumMod val="50000"/>
                  <a:lumOff val="50000"/>
                  <a:shade val="67500"/>
                  <a:satMod val="115000"/>
                </a:schemeClr>
              </a:gs>
              <a:gs pos="100000">
                <a:schemeClr val="tx2">
                  <a:lumMod val="50000"/>
                  <a:lumOff val="50000"/>
                  <a:shade val="100000"/>
                  <a:satMod val="115000"/>
                </a:schemeClr>
              </a:gs>
            </a:gsLst>
            <a:lin ang="5400000" scaled="1"/>
            <a:tileRect/>
          </a:gra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35D17CD4-318F-4D76-0418-FFDE3BC4F974}"/>
              </a:ext>
            </a:extLst>
          </p:cNvPr>
          <p:cNvSpPr/>
          <p:nvPr/>
        </p:nvSpPr>
        <p:spPr>
          <a:xfrm>
            <a:off x="2715363" y="2277508"/>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02</a:t>
            </a:r>
          </a:p>
        </p:txBody>
      </p:sp>
      <p:sp>
        <p:nvSpPr>
          <p:cNvPr id="11" name="TextBox 10">
            <a:extLst>
              <a:ext uri="{FF2B5EF4-FFF2-40B4-BE49-F238E27FC236}">
                <a16:creationId xmlns:a16="http://schemas.microsoft.com/office/drawing/2014/main" id="{C229CA32-A99E-BA42-CB29-A34B6E2CBDFF}"/>
              </a:ext>
            </a:extLst>
          </p:cNvPr>
          <p:cNvSpPr txBox="1"/>
          <p:nvPr/>
        </p:nvSpPr>
        <p:spPr>
          <a:xfrm>
            <a:off x="2044730" y="3290999"/>
            <a:ext cx="2534861" cy="1200329"/>
          </a:xfrm>
          <a:prstGeom prst="rect">
            <a:avLst/>
          </a:prstGeom>
          <a:noFill/>
        </p:spPr>
        <p:txBody>
          <a:bodyPr wrap="none" rtlCol="0">
            <a:spAutoFit/>
          </a:bodyPr>
          <a:lstStyle/>
          <a:p>
            <a:pPr algn="ctr"/>
            <a:r>
              <a:rPr lang="en-US" sz="3600" dirty="0">
                <a:solidFill>
                  <a:schemeClr val="bg1"/>
                </a:solidFill>
              </a:rPr>
              <a:t>PROBLEM</a:t>
            </a:r>
          </a:p>
          <a:p>
            <a:pPr algn="ctr"/>
            <a:r>
              <a:rPr lang="en-US" sz="3600" dirty="0">
                <a:solidFill>
                  <a:schemeClr val="bg1"/>
                </a:solidFill>
              </a:rPr>
              <a:t>STATEMENT</a:t>
            </a:r>
          </a:p>
        </p:txBody>
      </p:sp>
      <p:sp>
        <p:nvSpPr>
          <p:cNvPr id="13" name="TextBox 12">
            <a:extLst>
              <a:ext uri="{FF2B5EF4-FFF2-40B4-BE49-F238E27FC236}">
                <a16:creationId xmlns:a16="http://schemas.microsoft.com/office/drawing/2014/main" id="{414A0ABF-E3D4-106F-2AD2-B3E1662F388E}"/>
              </a:ext>
            </a:extLst>
          </p:cNvPr>
          <p:cNvSpPr txBox="1"/>
          <p:nvPr/>
        </p:nvSpPr>
        <p:spPr>
          <a:xfrm>
            <a:off x="5628640" y="2494300"/>
            <a:ext cx="5180724" cy="2031325"/>
          </a:xfrm>
          <a:prstGeom prst="rect">
            <a:avLst/>
          </a:prstGeom>
          <a:noFill/>
        </p:spPr>
        <p:txBody>
          <a:bodyPr wrap="square" rtlCol="0">
            <a:spAutoFit/>
          </a:bodyPr>
          <a:lstStyle/>
          <a:p>
            <a:r>
              <a:rPr lang="en-US" dirty="0">
                <a:solidFill>
                  <a:schemeClr val="bg1"/>
                </a:solidFill>
              </a:rPr>
              <a:t>Sports Basics wants to stand out in the IPL 2024 season by offering data-driven content that engages fans. To achieve this, the company aims to analyze team and player performance from the last three IPL seasons, delivering valuable insights to fans, analysts, and teams while boosting its digital presence.</a:t>
            </a:r>
          </a:p>
        </p:txBody>
      </p:sp>
    </p:spTree>
    <p:extLst>
      <p:ext uri="{BB962C8B-B14F-4D97-AF65-F5344CB8AC3E}">
        <p14:creationId xmlns:p14="http://schemas.microsoft.com/office/powerpoint/2010/main" val="167397360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Oval 7">
            <a:extLst>
              <a:ext uri="{FF2B5EF4-FFF2-40B4-BE49-F238E27FC236}">
                <a16:creationId xmlns:a16="http://schemas.microsoft.com/office/drawing/2014/main" id="{34D273C7-C119-EB42-1935-B7AE7EDD52B5}"/>
              </a:ext>
            </a:extLst>
          </p:cNvPr>
          <p:cNvSpPr/>
          <p:nvPr/>
        </p:nvSpPr>
        <p:spPr>
          <a:xfrm>
            <a:off x="1046480" y="1122363"/>
            <a:ext cx="4582160" cy="4572000"/>
          </a:xfrm>
          <a:prstGeom prst="ellipse">
            <a:avLst/>
          </a:pr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C84DD97-90AD-C0A1-C4AB-5C72995DCB2B}"/>
              </a:ext>
            </a:extLst>
          </p:cNvPr>
          <p:cNvSpPr/>
          <p:nvPr/>
        </p:nvSpPr>
        <p:spPr>
          <a:xfrm>
            <a:off x="1524000" y="1607344"/>
            <a:ext cx="3576320" cy="3602037"/>
          </a:xfrm>
          <a:prstGeom prst="ellipse">
            <a:avLst/>
          </a:prstGeom>
          <a:gradFill flip="none" rotWithShape="1">
            <a:gsLst>
              <a:gs pos="0">
                <a:schemeClr val="tx2">
                  <a:lumMod val="50000"/>
                  <a:lumOff val="50000"/>
                  <a:shade val="30000"/>
                  <a:satMod val="115000"/>
                </a:schemeClr>
              </a:gs>
              <a:gs pos="50000">
                <a:schemeClr val="tx2">
                  <a:lumMod val="50000"/>
                  <a:lumOff val="50000"/>
                  <a:shade val="67500"/>
                  <a:satMod val="115000"/>
                </a:schemeClr>
              </a:gs>
              <a:gs pos="100000">
                <a:schemeClr val="tx2">
                  <a:lumMod val="50000"/>
                  <a:lumOff val="50000"/>
                  <a:shade val="100000"/>
                  <a:satMod val="115000"/>
                </a:schemeClr>
              </a:gs>
            </a:gsLst>
            <a:lin ang="5400000" scaled="1"/>
            <a:tileRect/>
          </a:gra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35D17CD4-318F-4D76-0418-FFDE3BC4F974}"/>
              </a:ext>
            </a:extLst>
          </p:cNvPr>
          <p:cNvSpPr/>
          <p:nvPr/>
        </p:nvSpPr>
        <p:spPr>
          <a:xfrm>
            <a:off x="2715363" y="2277508"/>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03</a:t>
            </a:r>
          </a:p>
        </p:txBody>
      </p:sp>
      <p:sp>
        <p:nvSpPr>
          <p:cNvPr id="11" name="TextBox 10">
            <a:extLst>
              <a:ext uri="{FF2B5EF4-FFF2-40B4-BE49-F238E27FC236}">
                <a16:creationId xmlns:a16="http://schemas.microsoft.com/office/drawing/2014/main" id="{C229CA32-A99E-BA42-CB29-A34B6E2CBDFF}"/>
              </a:ext>
            </a:extLst>
          </p:cNvPr>
          <p:cNvSpPr txBox="1"/>
          <p:nvPr/>
        </p:nvSpPr>
        <p:spPr>
          <a:xfrm>
            <a:off x="2188809" y="3290999"/>
            <a:ext cx="2246705" cy="1200329"/>
          </a:xfrm>
          <a:prstGeom prst="rect">
            <a:avLst/>
          </a:prstGeom>
          <a:noFill/>
        </p:spPr>
        <p:txBody>
          <a:bodyPr wrap="none" rtlCol="0">
            <a:spAutoFit/>
          </a:bodyPr>
          <a:lstStyle/>
          <a:p>
            <a:pPr algn="ctr"/>
            <a:r>
              <a:rPr lang="en-US" sz="3600" dirty="0">
                <a:solidFill>
                  <a:schemeClr val="bg1"/>
                </a:solidFill>
              </a:rPr>
              <a:t>GOALS TO</a:t>
            </a:r>
          </a:p>
          <a:p>
            <a:pPr algn="ctr"/>
            <a:r>
              <a:rPr lang="en-US" sz="3600" dirty="0">
                <a:solidFill>
                  <a:schemeClr val="bg1"/>
                </a:solidFill>
              </a:rPr>
              <a:t>ACHIEVE</a:t>
            </a:r>
          </a:p>
        </p:txBody>
      </p:sp>
      <p:sp>
        <p:nvSpPr>
          <p:cNvPr id="13" name="TextBox 12">
            <a:extLst>
              <a:ext uri="{FF2B5EF4-FFF2-40B4-BE49-F238E27FC236}">
                <a16:creationId xmlns:a16="http://schemas.microsoft.com/office/drawing/2014/main" id="{414A0ABF-E3D4-106F-2AD2-B3E1662F388E}"/>
              </a:ext>
            </a:extLst>
          </p:cNvPr>
          <p:cNvSpPr txBox="1"/>
          <p:nvPr/>
        </p:nvSpPr>
        <p:spPr>
          <a:xfrm>
            <a:off x="5628640" y="2494300"/>
            <a:ext cx="5180724" cy="2031325"/>
          </a:xfrm>
          <a:prstGeom prst="rect">
            <a:avLst/>
          </a:prstGeom>
          <a:noFill/>
        </p:spPr>
        <p:txBody>
          <a:bodyPr wrap="square" rtlCol="0">
            <a:spAutoFit/>
          </a:bodyPr>
          <a:lstStyle/>
          <a:p>
            <a:r>
              <a:rPr lang="en-US" dirty="0">
                <a:solidFill>
                  <a:schemeClr val="bg1"/>
                </a:solidFill>
              </a:rPr>
              <a:t>The aim is to analyze IPL data from the last 3 seasons to uncover key insights for fans, analysts, and teams. By creating an engaging dashboard for Sports Basics, the goal is to present data-driven stories, highlight top performers, and support predictions for IPL 2024 in a fun and informative way.</a:t>
            </a:r>
          </a:p>
        </p:txBody>
      </p:sp>
    </p:spTree>
    <p:extLst>
      <p:ext uri="{BB962C8B-B14F-4D97-AF65-F5344CB8AC3E}">
        <p14:creationId xmlns:p14="http://schemas.microsoft.com/office/powerpoint/2010/main" val="336640552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Oval 3">
            <a:extLst>
              <a:ext uri="{FF2B5EF4-FFF2-40B4-BE49-F238E27FC236}">
                <a16:creationId xmlns:a16="http://schemas.microsoft.com/office/drawing/2014/main" id="{CEA99DAC-1446-E3C1-80EE-6204793D8FB0}"/>
              </a:ext>
            </a:extLst>
          </p:cNvPr>
          <p:cNvSpPr/>
          <p:nvPr/>
        </p:nvSpPr>
        <p:spPr>
          <a:xfrm>
            <a:off x="330409" y="204868"/>
            <a:ext cx="1193591" cy="1034652"/>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04</a:t>
            </a:r>
          </a:p>
        </p:txBody>
      </p:sp>
      <p:sp>
        <p:nvSpPr>
          <p:cNvPr id="5" name="TextBox 4">
            <a:extLst>
              <a:ext uri="{FF2B5EF4-FFF2-40B4-BE49-F238E27FC236}">
                <a16:creationId xmlns:a16="http://schemas.microsoft.com/office/drawing/2014/main" id="{1773CC06-BCCC-F317-0E6B-158E735ADCD1}"/>
              </a:ext>
            </a:extLst>
          </p:cNvPr>
          <p:cNvSpPr txBox="1"/>
          <p:nvPr/>
        </p:nvSpPr>
        <p:spPr>
          <a:xfrm>
            <a:off x="1524000" y="429806"/>
            <a:ext cx="4165600" cy="584775"/>
          </a:xfrm>
          <a:prstGeom prst="rect">
            <a:avLst/>
          </a:prstGeom>
          <a:noFill/>
        </p:spPr>
        <p:txBody>
          <a:bodyPr wrap="square" rtlCol="0">
            <a:spAutoFit/>
          </a:bodyPr>
          <a:lstStyle/>
          <a:p>
            <a:r>
              <a:rPr lang="en-US" sz="3200" b="1" dirty="0">
                <a:solidFill>
                  <a:schemeClr val="bg1"/>
                </a:solidFill>
                <a:latin typeface="Roboto" panose="02000000000000000000" pitchFamily="2" charset="0"/>
              </a:rPr>
              <a:t>DATA SETS &amp; TOOLS</a:t>
            </a:r>
          </a:p>
        </p:txBody>
      </p:sp>
      <p:sp>
        <p:nvSpPr>
          <p:cNvPr id="7" name="TextBox 6">
            <a:extLst>
              <a:ext uri="{FF2B5EF4-FFF2-40B4-BE49-F238E27FC236}">
                <a16:creationId xmlns:a16="http://schemas.microsoft.com/office/drawing/2014/main" id="{013F4B5C-0D26-3722-2657-6376CAB14CC1}"/>
              </a:ext>
            </a:extLst>
          </p:cNvPr>
          <p:cNvSpPr txBox="1"/>
          <p:nvPr/>
        </p:nvSpPr>
        <p:spPr>
          <a:xfrm>
            <a:off x="367664" y="1401991"/>
            <a:ext cx="1193591" cy="769441"/>
          </a:xfrm>
          <a:prstGeom prst="rect">
            <a:avLst/>
          </a:prstGeom>
          <a:noFill/>
        </p:spPr>
        <p:txBody>
          <a:bodyPr wrap="square" rtlCol="0">
            <a:spAutoFit/>
          </a:bodyPr>
          <a:lstStyle/>
          <a:p>
            <a:r>
              <a:rPr lang="en-US" sz="4400" dirty="0"/>
              <a:t>💻</a:t>
            </a:r>
          </a:p>
        </p:txBody>
      </p:sp>
      <p:sp>
        <p:nvSpPr>
          <p:cNvPr id="12" name="TextBox 11">
            <a:extLst>
              <a:ext uri="{FF2B5EF4-FFF2-40B4-BE49-F238E27FC236}">
                <a16:creationId xmlns:a16="http://schemas.microsoft.com/office/drawing/2014/main" id="{B1E19622-08E5-6C74-6480-B9205A8EE985}"/>
              </a:ext>
            </a:extLst>
          </p:cNvPr>
          <p:cNvSpPr txBox="1"/>
          <p:nvPr/>
        </p:nvSpPr>
        <p:spPr>
          <a:xfrm>
            <a:off x="1219203" y="1463545"/>
            <a:ext cx="2208105" cy="646331"/>
          </a:xfrm>
          <a:prstGeom prst="rect">
            <a:avLst/>
          </a:prstGeom>
          <a:noFill/>
        </p:spPr>
        <p:txBody>
          <a:bodyPr wrap="none" rtlCol="0">
            <a:spAutoFit/>
          </a:bodyPr>
          <a:lstStyle/>
          <a:p>
            <a:r>
              <a:rPr lang="en-US" sz="3600" b="1" dirty="0">
                <a:solidFill>
                  <a:srgbClr val="FF0000"/>
                </a:solidFill>
              </a:rPr>
              <a:t>Data Sets</a:t>
            </a:r>
          </a:p>
        </p:txBody>
      </p:sp>
      <p:sp>
        <p:nvSpPr>
          <p:cNvPr id="14" name="TextBox 13">
            <a:extLst>
              <a:ext uri="{FF2B5EF4-FFF2-40B4-BE49-F238E27FC236}">
                <a16:creationId xmlns:a16="http://schemas.microsoft.com/office/drawing/2014/main" id="{398352E8-BF77-9C9B-ED11-00F144F30CE3}"/>
              </a:ext>
            </a:extLst>
          </p:cNvPr>
          <p:cNvSpPr txBox="1"/>
          <p:nvPr/>
        </p:nvSpPr>
        <p:spPr>
          <a:xfrm>
            <a:off x="508000" y="2447771"/>
            <a:ext cx="2497800" cy="1200329"/>
          </a:xfrm>
          <a:prstGeom prst="rect">
            <a:avLst/>
          </a:prstGeom>
          <a:noFill/>
        </p:spPr>
        <p:txBody>
          <a:bodyPr wrap="none" rtlCol="0">
            <a:spAutoFit/>
          </a:bodyPr>
          <a:lstStyle/>
          <a:p>
            <a:r>
              <a:rPr lang="en-US" dirty="0" err="1">
                <a:solidFill>
                  <a:schemeClr val="bg1"/>
                </a:solidFill>
              </a:rPr>
              <a:t>dim_match_summary</a:t>
            </a:r>
            <a:endParaRPr lang="en-US" dirty="0">
              <a:solidFill>
                <a:schemeClr val="bg1"/>
              </a:solidFill>
            </a:endParaRPr>
          </a:p>
          <a:p>
            <a:r>
              <a:rPr lang="en-US" dirty="0" err="1">
                <a:solidFill>
                  <a:schemeClr val="bg1"/>
                </a:solidFill>
              </a:rPr>
              <a:t>dim_players</a:t>
            </a:r>
            <a:endParaRPr lang="en-US" dirty="0">
              <a:solidFill>
                <a:schemeClr val="bg1"/>
              </a:solidFill>
            </a:endParaRPr>
          </a:p>
          <a:p>
            <a:r>
              <a:rPr lang="en-US" dirty="0" err="1">
                <a:solidFill>
                  <a:schemeClr val="bg1"/>
                </a:solidFill>
              </a:rPr>
              <a:t>fact_bating_summary</a:t>
            </a:r>
            <a:endParaRPr lang="en-US" dirty="0">
              <a:solidFill>
                <a:schemeClr val="bg1"/>
              </a:solidFill>
            </a:endParaRPr>
          </a:p>
          <a:p>
            <a:r>
              <a:rPr lang="en-US" dirty="0" err="1">
                <a:solidFill>
                  <a:schemeClr val="bg1"/>
                </a:solidFill>
              </a:rPr>
              <a:t>fact_bowling_summary</a:t>
            </a:r>
            <a:endParaRPr lang="en-US" dirty="0">
              <a:solidFill>
                <a:schemeClr val="bg1"/>
              </a:solidFill>
            </a:endParaRPr>
          </a:p>
        </p:txBody>
      </p:sp>
      <p:pic>
        <p:nvPicPr>
          <p:cNvPr id="16" name="Picture 15" descr="A screenshot of a computer&#10;&#10;AI-generated content may be incorrect.">
            <a:extLst>
              <a:ext uri="{FF2B5EF4-FFF2-40B4-BE49-F238E27FC236}">
                <a16:creationId xmlns:a16="http://schemas.microsoft.com/office/drawing/2014/main" id="{8A701FF6-A781-4444-5575-A2618AF285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1800" y="1463545"/>
            <a:ext cx="7990857" cy="4496117"/>
          </a:xfrm>
          <a:prstGeom prst="rect">
            <a:avLst/>
          </a:prstGeom>
        </p:spPr>
      </p:pic>
      <p:sp>
        <p:nvSpPr>
          <p:cNvPr id="19" name="TextBox 18">
            <a:extLst>
              <a:ext uri="{FF2B5EF4-FFF2-40B4-BE49-F238E27FC236}">
                <a16:creationId xmlns:a16="http://schemas.microsoft.com/office/drawing/2014/main" id="{1D842176-24E7-A7A1-C69F-22C18F13A4D2}"/>
              </a:ext>
            </a:extLst>
          </p:cNvPr>
          <p:cNvSpPr txBox="1"/>
          <p:nvPr/>
        </p:nvSpPr>
        <p:spPr>
          <a:xfrm>
            <a:off x="1219202" y="3985995"/>
            <a:ext cx="2467214" cy="646331"/>
          </a:xfrm>
          <a:prstGeom prst="rect">
            <a:avLst/>
          </a:prstGeom>
          <a:noFill/>
        </p:spPr>
        <p:txBody>
          <a:bodyPr wrap="none" rtlCol="0">
            <a:spAutoFit/>
          </a:bodyPr>
          <a:lstStyle/>
          <a:p>
            <a:r>
              <a:rPr lang="en-US" sz="3600" b="1" dirty="0">
                <a:solidFill>
                  <a:srgbClr val="FF0000"/>
                </a:solidFill>
              </a:rPr>
              <a:t>Tools Used</a:t>
            </a:r>
          </a:p>
        </p:txBody>
      </p:sp>
      <p:sp>
        <p:nvSpPr>
          <p:cNvPr id="20" name="TextBox 19">
            <a:extLst>
              <a:ext uri="{FF2B5EF4-FFF2-40B4-BE49-F238E27FC236}">
                <a16:creationId xmlns:a16="http://schemas.microsoft.com/office/drawing/2014/main" id="{31E73AF6-4F1A-4BBB-94BD-BDB84A6F7B26}"/>
              </a:ext>
            </a:extLst>
          </p:cNvPr>
          <p:cNvSpPr txBox="1"/>
          <p:nvPr/>
        </p:nvSpPr>
        <p:spPr>
          <a:xfrm>
            <a:off x="385740" y="3924439"/>
            <a:ext cx="958917" cy="769441"/>
          </a:xfrm>
          <a:prstGeom prst="rect">
            <a:avLst/>
          </a:prstGeom>
          <a:noFill/>
        </p:spPr>
        <p:txBody>
          <a:bodyPr wrap="none" rtlCol="0">
            <a:spAutoFit/>
          </a:bodyPr>
          <a:lstStyle/>
          <a:p>
            <a:r>
              <a:rPr lang="en-US" sz="4400" dirty="0"/>
              <a:t>🛠️</a:t>
            </a:r>
          </a:p>
        </p:txBody>
      </p:sp>
      <p:sp>
        <p:nvSpPr>
          <p:cNvPr id="22" name="TextBox 21">
            <a:extLst>
              <a:ext uri="{FF2B5EF4-FFF2-40B4-BE49-F238E27FC236}">
                <a16:creationId xmlns:a16="http://schemas.microsoft.com/office/drawing/2014/main" id="{8D5977A2-EDDB-0618-3A5D-0011F39F307D}"/>
              </a:ext>
            </a:extLst>
          </p:cNvPr>
          <p:cNvSpPr txBox="1"/>
          <p:nvPr/>
        </p:nvSpPr>
        <p:spPr>
          <a:xfrm>
            <a:off x="508000" y="4688413"/>
            <a:ext cx="2561920" cy="1477328"/>
          </a:xfrm>
          <a:prstGeom prst="rect">
            <a:avLst/>
          </a:prstGeom>
          <a:noFill/>
        </p:spPr>
        <p:txBody>
          <a:bodyPr wrap="none" rtlCol="0">
            <a:spAutoFit/>
          </a:bodyPr>
          <a:lstStyle/>
          <a:p>
            <a:r>
              <a:rPr lang="en-US" dirty="0">
                <a:solidFill>
                  <a:schemeClr val="bg1"/>
                </a:solidFill>
              </a:rPr>
              <a:t>Python for Primary &amp;</a:t>
            </a:r>
          </a:p>
          <a:p>
            <a:r>
              <a:rPr lang="en-US" dirty="0">
                <a:solidFill>
                  <a:schemeClr val="bg1"/>
                </a:solidFill>
              </a:rPr>
              <a:t>Secondary Analysis</a:t>
            </a:r>
          </a:p>
          <a:p>
            <a:r>
              <a:rPr lang="en-US" dirty="0">
                <a:solidFill>
                  <a:schemeClr val="bg1"/>
                </a:solidFill>
              </a:rPr>
              <a:t>SQL &amp; Excel For Insights</a:t>
            </a:r>
          </a:p>
          <a:p>
            <a:r>
              <a:rPr lang="en-US" dirty="0">
                <a:solidFill>
                  <a:schemeClr val="bg1"/>
                </a:solidFill>
              </a:rPr>
              <a:t>Mainly For Dashboards</a:t>
            </a:r>
          </a:p>
          <a:p>
            <a:r>
              <a:rPr lang="en-US" b="1" dirty="0">
                <a:solidFill>
                  <a:schemeClr val="bg1"/>
                </a:solidFill>
              </a:rPr>
              <a:t>POWER BI</a:t>
            </a:r>
          </a:p>
        </p:txBody>
      </p:sp>
    </p:spTree>
    <p:extLst>
      <p:ext uri="{BB962C8B-B14F-4D97-AF65-F5344CB8AC3E}">
        <p14:creationId xmlns:p14="http://schemas.microsoft.com/office/powerpoint/2010/main" val="2519846789"/>
      </p:ext>
    </p:extLst>
  </p:cSld>
  <p:clrMapOvr>
    <a:masterClrMapping/>
  </p:clrMapOvr>
  <mc:AlternateContent xmlns:mc="http://schemas.openxmlformats.org/markup-compatibility/2006" xmlns:p14="http://schemas.microsoft.com/office/powerpoint/2010/main">
    <mc:Choice Requires="p14">
      <p:transition spd="slow" p14:dur="125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Oval 9">
            <a:extLst>
              <a:ext uri="{FF2B5EF4-FFF2-40B4-BE49-F238E27FC236}">
                <a16:creationId xmlns:a16="http://schemas.microsoft.com/office/drawing/2014/main" id="{35D17CD4-318F-4D76-0418-FFDE3BC4F974}"/>
              </a:ext>
            </a:extLst>
          </p:cNvPr>
          <p:cNvSpPr/>
          <p:nvPr/>
        </p:nvSpPr>
        <p:spPr>
          <a:xfrm>
            <a:off x="94085" y="2749980"/>
            <a:ext cx="901595" cy="852058"/>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05</a:t>
            </a:r>
          </a:p>
        </p:txBody>
      </p:sp>
      <p:sp>
        <p:nvSpPr>
          <p:cNvPr id="11" name="TextBox 10">
            <a:extLst>
              <a:ext uri="{FF2B5EF4-FFF2-40B4-BE49-F238E27FC236}">
                <a16:creationId xmlns:a16="http://schemas.microsoft.com/office/drawing/2014/main" id="{C229CA32-A99E-BA42-CB29-A34B6E2CBDFF}"/>
              </a:ext>
            </a:extLst>
          </p:cNvPr>
          <p:cNvSpPr txBox="1"/>
          <p:nvPr/>
        </p:nvSpPr>
        <p:spPr>
          <a:xfrm>
            <a:off x="910138" y="2718440"/>
            <a:ext cx="1433405" cy="954107"/>
          </a:xfrm>
          <a:prstGeom prst="rect">
            <a:avLst/>
          </a:prstGeom>
          <a:noFill/>
        </p:spPr>
        <p:txBody>
          <a:bodyPr wrap="none" rtlCol="0">
            <a:spAutoFit/>
          </a:bodyPr>
          <a:lstStyle/>
          <a:p>
            <a:pPr algn="ctr"/>
            <a:r>
              <a:rPr lang="en-US" sz="2800" dirty="0">
                <a:solidFill>
                  <a:schemeClr val="bg1"/>
                </a:solidFill>
              </a:rPr>
              <a:t>SPORTS</a:t>
            </a:r>
          </a:p>
          <a:p>
            <a:pPr algn="ctr"/>
            <a:r>
              <a:rPr lang="en-US" sz="2800" dirty="0">
                <a:solidFill>
                  <a:schemeClr val="bg1"/>
                </a:solidFill>
              </a:rPr>
              <a:t>TERMS</a:t>
            </a:r>
          </a:p>
        </p:txBody>
      </p:sp>
      <p:sp>
        <p:nvSpPr>
          <p:cNvPr id="7" name="TextBox 6">
            <a:extLst>
              <a:ext uri="{FF2B5EF4-FFF2-40B4-BE49-F238E27FC236}">
                <a16:creationId xmlns:a16="http://schemas.microsoft.com/office/drawing/2014/main" id="{B68B84D6-CD8C-F283-6A11-426389BBF8A5}"/>
              </a:ext>
            </a:extLst>
          </p:cNvPr>
          <p:cNvSpPr txBox="1"/>
          <p:nvPr/>
        </p:nvSpPr>
        <p:spPr>
          <a:xfrm>
            <a:off x="2392559" y="476161"/>
            <a:ext cx="2996333"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🏏BATTING AVERAGE</a:t>
            </a:r>
          </a:p>
        </p:txBody>
      </p:sp>
      <p:sp>
        <p:nvSpPr>
          <p:cNvPr id="12" name="TextBox 11">
            <a:extLst>
              <a:ext uri="{FF2B5EF4-FFF2-40B4-BE49-F238E27FC236}">
                <a16:creationId xmlns:a16="http://schemas.microsoft.com/office/drawing/2014/main" id="{700029DE-80AB-C42F-A7AC-AC438F1EC12D}"/>
              </a:ext>
            </a:extLst>
          </p:cNvPr>
          <p:cNvSpPr txBox="1"/>
          <p:nvPr/>
        </p:nvSpPr>
        <p:spPr>
          <a:xfrm>
            <a:off x="2514479" y="876271"/>
            <a:ext cx="3896481" cy="1077218"/>
          </a:xfrm>
          <a:prstGeom prst="rect">
            <a:avLst/>
          </a:prstGeom>
          <a:noFill/>
        </p:spPr>
        <p:txBody>
          <a:bodyPr wrap="square" rtlCol="0">
            <a:spAutoFit/>
          </a:bodyPr>
          <a:lstStyle/>
          <a:p>
            <a:r>
              <a:rPr lang="en-US" sz="1600" dirty="0">
                <a:solidFill>
                  <a:schemeClr val="bg1"/>
                </a:solidFill>
              </a:rPr>
              <a:t>• Formula: Total Runs / Dismissals</a:t>
            </a:r>
            <a:br>
              <a:rPr lang="en-US" sz="1600" dirty="0">
                <a:solidFill>
                  <a:schemeClr val="bg1"/>
                </a:solidFill>
              </a:rPr>
            </a:br>
            <a:r>
              <a:rPr lang="en-US" sz="1600" dirty="0">
                <a:solidFill>
                  <a:schemeClr val="bg1"/>
                </a:solidFill>
              </a:rPr>
              <a:t>• Definition: Measures how many runs a batter scores on average before getting out.</a:t>
            </a:r>
          </a:p>
        </p:txBody>
      </p:sp>
      <p:sp>
        <p:nvSpPr>
          <p:cNvPr id="14" name="TextBox 13">
            <a:extLst>
              <a:ext uri="{FF2B5EF4-FFF2-40B4-BE49-F238E27FC236}">
                <a16:creationId xmlns:a16="http://schemas.microsoft.com/office/drawing/2014/main" id="{71D2E211-CE43-B48F-CAD3-4ABF162CC2E4}"/>
              </a:ext>
            </a:extLst>
          </p:cNvPr>
          <p:cNvSpPr txBox="1"/>
          <p:nvPr/>
        </p:nvSpPr>
        <p:spPr>
          <a:xfrm>
            <a:off x="2392559" y="2061732"/>
            <a:ext cx="3082895"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🏏BOWLING AVERAGE</a:t>
            </a:r>
          </a:p>
        </p:txBody>
      </p:sp>
      <p:sp>
        <p:nvSpPr>
          <p:cNvPr id="15" name="TextBox 14">
            <a:extLst>
              <a:ext uri="{FF2B5EF4-FFF2-40B4-BE49-F238E27FC236}">
                <a16:creationId xmlns:a16="http://schemas.microsoft.com/office/drawing/2014/main" id="{1CCDD278-A8CA-0EDD-FF08-6AEE1462D356}"/>
              </a:ext>
            </a:extLst>
          </p:cNvPr>
          <p:cNvSpPr txBox="1"/>
          <p:nvPr/>
        </p:nvSpPr>
        <p:spPr>
          <a:xfrm>
            <a:off x="2514478" y="2464009"/>
            <a:ext cx="3896481" cy="1077218"/>
          </a:xfrm>
          <a:prstGeom prst="rect">
            <a:avLst/>
          </a:prstGeom>
          <a:noFill/>
        </p:spPr>
        <p:txBody>
          <a:bodyPr wrap="square" rtlCol="0">
            <a:spAutoFit/>
          </a:bodyPr>
          <a:lstStyle/>
          <a:p>
            <a:r>
              <a:rPr lang="en-US" sz="1600" dirty="0">
                <a:solidFill>
                  <a:schemeClr val="bg1"/>
                </a:solidFill>
              </a:rPr>
              <a:t>• Formula: Runs Conceded / Wickets Taken</a:t>
            </a:r>
            <a:br>
              <a:rPr lang="en-US" sz="1600" dirty="0">
                <a:solidFill>
                  <a:schemeClr val="bg1"/>
                </a:solidFill>
              </a:rPr>
            </a:br>
            <a:r>
              <a:rPr lang="en-US" sz="1600" dirty="0">
                <a:solidFill>
                  <a:schemeClr val="bg1"/>
                </a:solidFill>
              </a:rPr>
              <a:t>• Definition: Average number of runs given per wicket taken.</a:t>
            </a:r>
          </a:p>
        </p:txBody>
      </p:sp>
      <p:sp>
        <p:nvSpPr>
          <p:cNvPr id="16" name="TextBox 15">
            <a:extLst>
              <a:ext uri="{FF2B5EF4-FFF2-40B4-BE49-F238E27FC236}">
                <a16:creationId xmlns:a16="http://schemas.microsoft.com/office/drawing/2014/main" id="{8B5C057F-7D91-697A-9446-6034907CDABE}"/>
              </a:ext>
            </a:extLst>
          </p:cNvPr>
          <p:cNvSpPr txBox="1"/>
          <p:nvPr/>
        </p:nvSpPr>
        <p:spPr>
          <a:xfrm>
            <a:off x="7188089" y="476161"/>
            <a:ext cx="2680542"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🏏BATTING STRIKE</a:t>
            </a:r>
          </a:p>
        </p:txBody>
      </p:sp>
      <p:sp>
        <p:nvSpPr>
          <p:cNvPr id="17" name="TextBox 16">
            <a:extLst>
              <a:ext uri="{FF2B5EF4-FFF2-40B4-BE49-F238E27FC236}">
                <a16:creationId xmlns:a16="http://schemas.microsoft.com/office/drawing/2014/main" id="{FCA17F73-706F-CBBE-B639-410FBEDAE979}"/>
              </a:ext>
            </a:extLst>
          </p:cNvPr>
          <p:cNvSpPr txBox="1"/>
          <p:nvPr/>
        </p:nvSpPr>
        <p:spPr>
          <a:xfrm>
            <a:off x="7310009" y="876271"/>
            <a:ext cx="3896481" cy="830997"/>
          </a:xfrm>
          <a:prstGeom prst="rect">
            <a:avLst/>
          </a:prstGeom>
          <a:noFill/>
        </p:spPr>
        <p:txBody>
          <a:bodyPr wrap="square" rtlCol="0">
            <a:spAutoFit/>
          </a:bodyPr>
          <a:lstStyle/>
          <a:p>
            <a:r>
              <a:rPr lang="en-US" sz="1600" dirty="0">
                <a:solidFill>
                  <a:schemeClr val="bg1"/>
                </a:solidFill>
              </a:rPr>
              <a:t>• Formula: (Runs / Balls Faced) × 100</a:t>
            </a:r>
            <a:br>
              <a:rPr lang="en-US" sz="1600" dirty="0">
                <a:solidFill>
                  <a:schemeClr val="bg1"/>
                </a:solidFill>
              </a:rPr>
            </a:br>
            <a:r>
              <a:rPr lang="en-US" sz="1600" dirty="0">
                <a:solidFill>
                  <a:schemeClr val="bg1"/>
                </a:solidFill>
              </a:rPr>
              <a:t>• Definition: Indicates how quickly a batter scores runs.</a:t>
            </a:r>
          </a:p>
        </p:txBody>
      </p:sp>
      <p:sp>
        <p:nvSpPr>
          <p:cNvPr id="18" name="TextBox 17">
            <a:extLst>
              <a:ext uri="{FF2B5EF4-FFF2-40B4-BE49-F238E27FC236}">
                <a16:creationId xmlns:a16="http://schemas.microsoft.com/office/drawing/2014/main" id="{429A4AF4-7770-E8AF-9677-9E48AE7E5009}"/>
              </a:ext>
            </a:extLst>
          </p:cNvPr>
          <p:cNvSpPr txBox="1"/>
          <p:nvPr/>
        </p:nvSpPr>
        <p:spPr>
          <a:xfrm>
            <a:off x="2434138" y="3672653"/>
            <a:ext cx="2337499"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🏏BOUNDARY %</a:t>
            </a:r>
          </a:p>
        </p:txBody>
      </p:sp>
      <p:sp>
        <p:nvSpPr>
          <p:cNvPr id="19" name="TextBox 18">
            <a:extLst>
              <a:ext uri="{FF2B5EF4-FFF2-40B4-BE49-F238E27FC236}">
                <a16:creationId xmlns:a16="http://schemas.microsoft.com/office/drawing/2014/main" id="{4AFC2680-CA94-2000-F842-1CB60354C7B8}"/>
              </a:ext>
            </a:extLst>
          </p:cNvPr>
          <p:cNvSpPr txBox="1"/>
          <p:nvPr/>
        </p:nvSpPr>
        <p:spPr>
          <a:xfrm>
            <a:off x="2514477" y="4132766"/>
            <a:ext cx="3896481" cy="1077218"/>
          </a:xfrm>
          <a:prstGeom prst="rect">
            <a:avLst/>
          </a:prstGeom>
          <a:noFill/>
        </p:spPr>
        <p:txBody>
          <a:bodyPr wrap="square" rtlCol="0">
            <a:spAutoFit/>
          </a:bodyPr>
          <a:lstStyle/>
          <a:p>
            <a:r>
              <a:rPr lang="en-US" sz="1600" dirty="0">
                <a:solidFill>
                  <a:schemeClr val="bg1"/>
                </a:solidFill>
              </a:rPr>
              <a:t>• Formula: (Fours + Sixes) / Balls Faced × 100</a:t>
            </a:r>
            <a:br>
              <a:rPr lang="en-US" sz="1600" dirty="0">
                <a:solidFill>
                  <a:schemeClr val="bg1"/>
                </a:solidFill>
              </a:rPr>
            </a:br>
            <a:r>
              <a:rPr lang="en-US" sz="1600" dirty="0">
                <a:solidFill>
                  <a:schemeClr val="bg1"/>
                </a:solidFill>
              </a:rPr>
              <a:t>• Definition: Percentage of balls faced that result in boundaries.</a:t>
            </a:r>
          </a:p>
        </p:txBody>
      </p:sp>
      <p:sp>
        <p:nvSpPr>
          <p:cNvPr id="20" name="TextBox 19">
            <a:extLst>
              <a:ext uri="{FF2B5EF4-FFF2-40B4-BE49-F238E27FC236}">
                <a16:creationId xmlns:a16="http://schemas.microsoft.com/office/drawing/2014/main" id="{9ECF11D1-0033-F982-D1E4-CA3864D1DB06}"/>
              </a:ext>
            </a:extLst>
          </p:cNvPr>
          <p:cNvSpPr txBox="1"/>
          <p:nvPr/>
        </p:nvSpPr>
        <p:spPr>
          <a:xfrm>
            <a:off x="7188089" y="3672547"/>
            <a:ext cx="2111475"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🏏DOT BALL %</a:t>
            </a:r>
          </a:p>
        </p:txBody>
      </p:sp>
      <p:sp>
        <p:nvSpPr>
          <p:cNvPr id="21" name="TextBox 20">
            <a:extLst>
              <a:ext uri="{FF2B5EF4-FFF2-40B4-BE49-F238E27FC236}">
                <a16:creationId xmlns:a16="http://schemas.microsoft.com/office/drawing/2014/main" id="{5D2096CB-4689-7254-B68A-2408BFADD5F2}"/>
              </a:ext>
            </a:extLst>
          </p:cNvPr>
          <p:cNvSpPr txBox="1"/>
          <p:nvPr/>
        </p:nvSpPr>
        <p:spPr>
          <a:xfrm>
            <a:off x="7310009" y="4132766"/>
            <a:ext cx="3896481" cy="830997"/>
          </a:xfrm>
          <a:prstGeom prst="rect">
            <a:avLst/>
          </a:prstGeom>
          <a:noFill/>
        </p:spPr>
        <p:txBody>
          <a:bodyPr wrap="square" rtlCol="0">
            <a:spAutoFit/>
          </a:bodyPr>
          <a:lstStyle/>
          <a:p>
            <a:r>
              <a:rPr lang="en-US" sz="1600" dirty="0">
                <a:solidFill>
                  <a:schemeClr val="bg1"/>
                </a:solidFill>
              </a:rPr>
              <a:t>• Formula: Dot Balls / Balls Bowled × 100</a:t>
            </a:r>
            <a:br>
              <a:rPr lang="en-US" sz="1600" dirty="0">
                <a:solidFill>
                  <a:schemeClr val="bg1"/>
                </a:solidFill>
              </a:rPr>
            </a:br>
            <a:r>
              <a:rPr lang="en-US" sz="1600" dirty="0">
                <a:solidFill>
                  <a:schemeClr val="bg1"/>
                </a:solidFill>
              </a:rPr>
              <a:t>• Definition: Shows the percentage of deliveries with no runs conceded.</a:t>
            </a:r>
          </a:p>
        </p:txBody>
      </p:sp>
      <p:sp>
        <p:nvSpPr>
          <p:cNvPr id="22" name="TextBox 21">
            <a:extLst>
              <a:ext uri="{FF2B5EF4-FFF2-40B4-BE49-F238E27FC236}">
                <a16:creationId xmlns:a16="http://schemas.microsoft.com/office/drawing/2014/main" id="{93A18B37-E161-C134-CB15-86185B009E34}"/>
              </a:ext>
            </a:extLst>
          </p:cNvPr>
          <p:cNvSpPr txBox="1"/>
          <p:nvPr/>
        </p:nvSpPr>
        <p:spPr>
          <a:xfrm>
            <a:off x="7188089" y="2052955"/>
            <a:ext cx="3198311"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🏏BOWLING ECONOMY</a:t>
            </a:r>
          </a:p>
        </p:txBody>
      </p:sp>
      <p:sp>
        <p:nvSpPr>
          <p:cNvPr id="23" name="TextBox 22">
            <a:extLst>
              <a:ext uri="{FF2B5EF4-FFF2-40B4-BE49-F238E27FC236}">
                <a16:creationId xmlns:a16="http://schemas.microsoft.com/office/drawing/2014/main" id="{BDF7A126-6342-0B11-93B5-9EF76D0A9085}"/>
              </a:ext>
            </a:extLst>
          </p:cNvPr>
          <p:cNvSpPr txBox="1"/>
          <p:nvPr/>
        </p:nvSpPr>
        <p:spPr>
          <a:xfrm>
            <a:off x="7310009" y="2461842"/>
            <a:ext cx="3896481" cy="1077218"/>
          </a:xfrm>
          <a:prstGeom prst="rect">
            <a:avLst/>
          </a:prstGeom>
          <a:noFill/>
        </p:spPr>
        <p:txBody>
          <a:bodyPr wrap="square" rtlCol="0">
            <a:spAutoFit/>
          </a:bodyPr>
          <a:lstStyle/>
          <a:p>
            <a:r>
              <a:rPr lang="en-US" sz="1600" dirty="0">
                <a:solidFill>
                  <a:schemeClr val="bg1"/>
                </a:solidFill>
              </a:rPr>
              <a:t>• Formula: Runs Conceded / Overs Bowled</a:t>
            </a:r>
            <a:br>
              <a:rPr lang="en-US" sz="1600" dirty="0">
                <a:solidFill>
                  <a:schemeClr val="bg1"/>
                </a:solidFill>
              </a:rPr>
            </a:br>
            <a:r>
              <a:rPr lang="en-US" sz="1600" dirty="0">
                <a:solidFill>
                  <a:schemeClr val="bg1"/>
                </a:solidFill>
              </a:rPr>
              <a:t>• Definition: Measures runs conceded per over by a bowler.</a:t>
            </a:r>
          </a:p>
        </p:txBody>
      </p:sp>
      <p:sp>
        <p:nvSpPr>
          <p:cNvPr id="24" name="TextBox 23">
            <a:extLst>
              <a:ext uri="{FF2B5EF4-FFF2-40B4-BE49-F238E27FC236}">
                <a16:creationId xmlns:a16="http://schemas.microsoft.com/office/drawing/2014/main" id="{DF6E8D6E-F88F-D82B-6F7D-8A182349B9F0}"/>
              </a:ext>
            </a:extLst>
          </p:cNvPr>
          <p:cNvSpPr txBox="1"/>
          <p:nvPr/>
        </p:nvSpPr>
        <p:spPr>
          <a:xfrm>
            <a:off x="4912791" y="5287916"/>
            <a:ext cx="2100255" cy="400110"/>
          </a:xfrm>
          <a:prstGeom prst="rect">
            <a:avLst/>
          </a:prstGeom>
          <a:noFill/>
        </p:spPr>
        <p:txBody>
          <a:bodyPr wrap="none" rtlCol="0">
            <a:spAutoFit/>
          </a:bodyPr>
          <a:lstStyle/>
          <a:p>
            <a:r>
              <a:rPr lang="en-US" sz="2000" dirty="0">
                <a:solidFill>
                  <a:schemeClr val="tx2">
                    <a:lumMod val="25000"/>
                    <a:lumOff val="75000"/>
                  </a:schemeClr>
                </a:solidFill>
                <a:latin typeface="Segoe UI Black" panose="020B0A02040204020203" pitchFamily="34" charset="0"/>
                <a:ea typeface="Segoe UI Black" panose="020B0A02040204020203" pitchFamily="34" charset="0"/>
              </a:rPr>
              <a:t>🏏WINNING %</a:t>
            </a:r>
          </a:p>
        </p:txBody>
      </p:sp>
      <p:sp>
        <p:nvSpPr>
          <p:cNvPr id="25" name="TextBox 24">
            <a:extLst>
              <a:ext uri="{FF2B5EF4-FFF2-40B4-BE49-F238E27FC236}">
                <a16:creationId xmlns:a16="http://schemas.microsoft.com/office/drawing/2014/main" id="{4331FF9F-FCCA-05FA-E428-2B5E83F3A646}"/>
              </a:ext>
            </a:extLst>
          </p:cNvPr>
          <p:cNvSpPr txBox="1"/>
          <p:nvPr/>
        </p:nvSpPr>
        <p:spPr>
          <a:xfrm>
            <a:off x="4912791" y="5718142"/>
            <a:ext cx="3896481" cy="1077218"/>
          </a:xfrm>
          <a:prstGeom prst="rect">
            <a:avLst/>
          </a:prstGeom>
          <a:noFill/>
        </p:spPr>
        <p:txBody>
          <a:bodyPr wrap="square" rtlCol="0">
            <a:spAutoFit/>
          </a:bodyPr>
          <a:lstStyle/>
          <a:p>
            <a:r>
              <a:rPr lang="en-US" sz="1600" dirty="0">
                <a:solidFill>
                  <a:schemeClr val="bg1"/>
                </a:solidFill>
              </a:rPr>
              <a:t>• Formula: Matches Won / Matches Played × 100</a:t>
            </a:r>
            <a:br>
              <a:rPr lang="en-US" sz="1600" dirty="0">
                <a:solidFill>
                  <a:schemeClr val="bg1"/>
                </a:solidFill>
              </a:rPr>
            </a:br>
            <a:r>
              <a:rPr lang="en-US" sz="1600" dirty="0">
                <a:solidFill>
                  <a:schemeClr val="bg1"/>
                </a:solidFill>
              </a:rPr>
              <a:t>• Definition: Win rate of a team across played matches.</a:t>
            </a:r>
          </a:p>
        </p:txBody>
      </p:sp>
    </p:spTree>
    <p:extLst>
      <p:ext uri="{BB962C8B-B14F-4D97-AF65-F5344CB8AC3E}">
        <p14:creationId xmlns:p14="http://schemas.microsoft.com/office/powerpoint/2010/main" val="220802336"/>
      </p:ext>
    </p:extLst>
  </p:cSld>
  <p:clrMapOvr>
    <a:masterClrMapping/>
  </p:clrMapOvr>
  <mc:AlternateContent xmlns:mc="http://schemas.openxmlformats.org/markup-compatibility/2006" xmlns:p14="http://schemas.microsoft.com/office/powerpoint/2010/main">
    <mc:Choice Requires="p14">
      <p:transition spd="slow">
        <p14:conveyor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E91-8139-AB2F-18B3-4CFB4BC0163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DE7C61-65CD-DEBC-174B-1096D9679BE2}"/>
              </a:ext>
            </a:extLst>
          </p:cNvPr>
          <p:cNvSpPr>
            <a:spLocks noGrp="1"/>
          </p:cNvSpPr>
          <p:nvPr>
            <p:ph type="subTitle" idx="1"/>
          </p:nvPr>
        </p:nvSpPr>
        <p:spPr/>
        <p:txBody>
          <a:bodyPr/>
          <a:lstStyle/>
          <a:p>
            <a:endParaRPr lang="en-US"/>
          </a:p>
        </p:txBody>
      </p:sp>
      <p:pic>
        <p:nvPicPr>
          <p:cNvPr id="6" name="Picture 5" descr="A black background with a circle&#10;&#10;AI-generated content may be incorrect.">
            <a:extLst>
              <a:ext uri="{FF2B5EF4-FFF2-40B4-BE49-F238E27FC236}">
                <a16:creationId xmlns:a16="http://schemas.microsoft.com/office/drawing/2014/main" id="{1D8099A2-4BFD-6E29-94C5-CE129650FFD4}"/>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Oval 9">
            <a:extLst>
              <a:ext uri="{FF2B5EF4-FFF2-40B4-BE49-F238E27FC236}">
                <a16:creationId xmlns:a16="http://schemas.microsoft.com/office/drawing/2014/main" id="{35D17CD4-318F-4D76-0418-FFDE3BC4F974}"/>
              </a:ext>
            </a:extLst>
          </p:cNvPr>
          <p:cNvSpPr/>
          <p:nvPr/>
        </p:nvSpPr>
        <p:spPr>
          <a:xfrm>
            <a:off x="165205" y="64959"/>
            <a:ext cx="1193591" cy="1082040"/>
          </a:xfrm>
          <a:prstGeom prst="ellipse">
            <a:avLst/>
          </a:pr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06</a:t>
            </a:r>
          </a:p>
        </p:txBody>
      </p:sp>
      <p:sp>
        <p:nvSpPr>
          <p:cNvPr id="4" name="TextBox 3">
            <a:extLst>
              <a:ext uri="{FF2B5EF4-FFF2-40B4-BE49-F238E27FC236}">
                <a16:creationId xmlns:a16="http://schemas.microsoft.com/office/drawing/2014/main" id="{B2FEAD57-885E-300B-F464-48A22CF3D24D}"/>
              </a:ext>
            </a:extLst>
          </p:cNvPr>
          <p:cNvSpPr txBox="1"/>
          <p:nvPr/>
        </p:nvSpPr>
        <p:spPr>
          <a:xfrm>
            <a:off x="1358796" y="282813"/>
            <a:ext cx="5232400" cy="646331"/>
          </a:xfrm>
          <a:prstGeom prst="rect">
            <a:avLst/>
          </a:prstGeom>
          <a:noFill/>
        </p:spPr>
        <p:txBody>
          <a:bodyPr wrap="square" rtlCol="0">
            <a:spAutoFit/>
          </a:bodyPr>
          <a:lstStyle/>
          <a:p>
            <a:r>
              <a:rPr lang="en-US" sz="3600" b="1" dirty="0">
                <a:solidFill>
                  <a:schemeClr val="bg1"/>
                </a:solidFill>
                <a:latin typeface="Roboto" panose="02000000000000000000" pitchFamily="2" charset="0"/>
              </a:rPr>
              <a:t>DASHBOARD REQUESTS</a:t>
            </a:r>
          </a:p>
        </p:txBody>
      </p:sp>
      <p:sp>
        <p:nvSpPr>
          <p:cNvPr id="7" name="TextBox 6">
            <a:extLst>
              <a:ext uri="{FF2B5EF4-FFF2-40B4-BE49-F238E27FC236}">
                <a16:creationId xmlns:a16="http://schemas.microsoft.com/office/drawing/2014/main" id="{712E8475-664A-9B97-D5F8-149EBC60ACD4}"/>
              </a:ext>
            </a:extLst>
          </p:cNvPr>
          <p:cNvSpPr txBox="1"/>
          <p:nvPr/>
        </p:nvSpPr>
        <p:spPr>
          <a:xfrm>
            <a:off x="2143203" y="1510590"/>
            <a:ext cx="6147149" cy="738664"/>
          </a:xfrm>
          <a:prstGeom prst="rect">
            <a:avLst/>
          </a:prstGeom>
          <a:noFill/>
        </p:spPr>
        <p:txBody>
          <a:bodyPr wrap="square" rtlCol="0">
            <a:spAutoFit/>
          </a:bodyPr>
          <a:lstStyle/>
          <a:p>
            <a:r>
              <a:rPr lang="en-US" sz="1400" b="1" dirty="0">
                <a:solidFill>
                  <a:schemeClr val="bg1"/>
                </a:solidFill>
              </a:rPr>
              <a:t>Team Performance View:</a:t>
            </a:r>
            <a:br>
              <a:rPr lang="en-US" sz="1400" dirty="0">
                <a:solidFill>
                  <a:schemeClr val="bg1"/>
                </a:solidFill>
              </a:rPr>
            </a:br>
            <a:r>
              <a:rPr lang="en-US" sz="1400" dirty="0">
                <a:solidFill>
                  <a:schemeClr val="bg1"/>
                </a:solidFill>
              </a:rPr>
              <a:t>Analyze team-wise performance with metrics like Win %, Average Runs per Match, and Best Chasing Teams. View trends across seasons.</a:t>
            </a:r>
          </a:p>
        </p:txBody>
      </p:sp>
      <p:sp>
        <p:nvSpPr>
          <p:cNvPr id="12" name="Pentagon 11">
            <a:extLst>
              <a:ext uri="{FF2B5EF4-FFF2-40B4-BE49-F238E27FC236}">
                <a16:creationId xmlns:a16="http://schemas.microsoft.com/office/drawing/2014/main" id="{59E06E15-DBC4-3298-2E6D-9ADDCA29BBFD}"/>
              </a:ext>
            </a:extLst>
          </p:cNvPr>
          <p:cNvSpPr/>
          <p:nvPr/>
        </p:nvSpPr>
        <p:spPr>
          <a:xfrm>
            <a:off x="2323788" y="2651373"/>
            <a:ext cx="825604" cy="646331"/>
          </a:xfrm>
          <a:prstGeom prst="pentagon">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02</a:t>
            </a:r>
          </a:p>
        </p:txBody>
      </p:sp>
      <p:sp>
        <p:nvSpPr>
          <p:cNvPr id="15" name="Pentagon 14">
            <a:extLst>
              <a:ext uri="{FF2B5EF4-FFF2-40B4-BE49-F238E27FC236}">
                <a16:creationId xmlns:a16="http://schemas.microsoft.com/office/drawing/2014/main" id="{8ECFE577-F744-E78E-1787-1103D630E1BE}"/>
              </a:ext>
            </a:extLst>
          </p:cNvPr>
          <p:cNvSpPr/>
          <p:nvPr/>
        </p:nvSpPr>
        <p:spPr>
          <a:xfrm>
            <a:off x="3246120" y="3663731"/>
            <a:ext cx="825604" cy="646331"/>
          </a:xfrm>
          <a:prstGeom prst="pentagon">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03</a:t>
            </a:r>
          </a:p>
        </p:txBody>
      </p:sp>
      <p:sp>
        <p:nvSpPr>
          <p:cNvPr id="16" name="Pentagon 15">
            <a:extLst>
              <a:ext uri="{FF2B5EF4-FFF2-40B4-BE49-F238E27FC236}">
                <a16:creationId xmlns:a16="http://schemas.microsoft.com/office/drawing/2014/main" id="{1E3A1E6D-1BA8-1545-98C4-A0268557BD1A}"/>
              </a:ext>
            </a:extLst>
          </p:cNvPr>
          <p:cNvSpPr/>
          <p:nvPr/>
        </p:nvSpPr>
        <p:spPr>
          <a:xfrm>
            <a:off x="4157876" y="4611469"/>
            <a:ext cx="825604" cy="646331"/>
          </a:xfrm>
          <a:prstGeom prst="pentagon">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04</a:t>
            </a:r>
          </a:p>
        </p:txBody>
      </p:sp>
      <p:sp>
        <p:nvSpPr>
          <p:cNvPr id="17" name="Pentagon 16">
            <a:extLst>
              <a:ext uri="{FF2B5EF4-FFF2-40B4-BE49-F238E27FC236}">
                <a16:creationId xmlns:a16="http://schemas.microsoft.com/office/drawing/2014/main" id="{097EC38B-5C0C-70B3-C160-4759F9121BD0}"/>
              </a:ext>
            </a:extLst>
          </p:cNvPr>
          <p:cNvSpPr/>
          <p:nvPr/>
        </p:nvSpPr>
        <p:spPr>
          <a:xfrm>
            <a:off x="5106235" y="5649744"/>
            <a:ext cx="825604" cy="646331"/>
          </a:xfrm>
          <a:prstGeom prst="pentagon">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05</a:t>
            </a:r>
          </a:p>
        </p:txBody>
      </p:sp>
      <p:sp>
        <p:nvSpPr>
          <p:cNvPr id="20" name="TextBox 19">
            <a:extLst>
              <a:ext uri="{FF2B5EF4-FFF2-40B4-BE49-F238E27FC236}">
                <a16:creationId xmlns:a16="http://schemas.microsoft.com/office/drawing/2014/main" id="{24D71FC7-D92E-ED2D-FF20-EB59CE08AF29}"/>
              </a:ext>
            </a:extLst>
          </p:cNvPr>
          <p:cNvSpPr txBox="1"/>
          <p:nvPr/>
        </p:nvSpPr>
        <p:spPr>
          <a:xfrm>
            <a:off x="3129072" y="2651373"/>
            <a:ext cx="5791408" cy="738664"/>
          </a:xfrm>
          <a:prstGeom prst="rect">
            <a:avLst/>
          </a:prstGeom>
          <a:noFill/>
        </p:spPr>
        <p:txBody>
          <a:bodyPr wrap="square" rtlCol="0">
            <a:spAutoFit/>
          </a:bodyPr>
          <a:lstStyle/>
          <a:p>
            <a:r>
              <a:rPr lang="en-US" sz="1400" b="1" dirty="0">
                <a:solidFill>
                  <a:schemeClr val="bg1"/>
                </a:solidFill>
              </a:rPr>
              <a:t>Player Performance View:</a:t>
            </a:r>
            <a:br>
              <a:rPr lang="en-US" sz="1400" dirty="0">
                <a:solidFill>
                  <a:schemeClr val="bg1"/>
                </a:solidFill>
              </a:rPr>
            </a:br>
            <a:r>
              <a:rPr lang="en-US" sz="1400" dirty="0">
                <a:solidFill>
                  <a:schemeClr val="bg1"/>
                </a:solidFill>
              </a:rPr>
              <a:t>Track player stats such as Batting Average, Strike Rate, Bowling Economy, and Wickets. Identify top-performing players.</a:t>
            </a:r>
          </a:p>
        </p:txBody>
      </p:sp>
      <p:sp>
        <p:nvSpPr>
          <p:cNvPr id="21" name="TextBox 20">
            <a:extLst>
              <a:ext uri="{FF2B5EF4-FFF2-40B4-BE49-F238E27FC236}">
                <a16:creationId xmlns:a16="http://schemas.microsoft.com/office/drawing/2014/main" id="{439F1FD5-6754-37B1-766F-EFEAEB29202B}"/>
              </a:ext>
            </a:extLst>
          </p:cNvPr>
          <p:cNvSpPr txBox="1"/>
          <p:nvPr/>
        </p:nvSpPr>
        <p:spPr>
          <a:xfrm>
            <a:off x="4071724" y="3676833"/>
            <a:ext cx="5590436" cy="738664"/>
          </a:xfrm>
          <a:prstGeom prst="rect">
            <a:avLst/>
          </a:prstGeom>
          <a:noFill/>
        </p:spPr>
        <p:txBody>
          <a:bodyPr wrap="square" rtlCol="0">
            <a:spAutoFit/>
          </a:bodyPr>
          <a:lstStyle/>
          <a:p>
            <a:r>
              <a:rPr lang="en-US" sz="1400" b="1" dirty="0">
                <a:solidFill>
                  <a:schemeClr val="bg1"/>
                </a:solidFill>
              </a:rPr>
              <a:t>Match Insights View:</a:t>
            </a:r>
            <a:br>
              <a:rPr lang="en-US" sz="1400" dirty="0">
                <a:solidFill>
                  <a:schemeClr val="bg1"/>
                </a:solidFill>
              </a:rPr>
            </a:br>
            <a:r>
              <a:rPr lang="en-US" sz="1400" dirty="0">
                <a:solidFill>
                  <a:schemeClr val="bg1"/>
                </a:solidFill>
              </a:rPr>
              <a:t>Get summaries of individual matches — including key players, turning points, and result breakdown (e.g., Win Margin).</a:t>
            </a:r>
          </a:p>
        </p:txBody>
      </p:sp>
      <p:sp>
        <p:nvSpPr>
          <p:cNvPr id="22" name="TextBox 21">
            <a:extLst>
              <a:ext uri="{FF2B5EF4-FFF2-40B4-BE49-F238E27FC236}">
                <a16:creationId xmlns:a16="http://schemas.microsoft.com/office/drawing/2014/main" id="{F43874A1-788B-3C00-5B38-86343ADCC68E}"/>
              </a:ext>
            </a:extLst>
          </p:cNvPr>
          <p:cNvSpPr txBox="1"/>
          <p:nvPr/>
        </p:nvSpPr>
        <p:spPr>
          <a:xfrm>
            <a:off x="4983480" y="4617122"/>
            <a:ext cx="5511800" cy="738664"/>
          </a:xfrm>
          <a:prstGeom prst="rect">
            <a:avLst/>
          </a:prstGeom>
          <a:noFill/>
        </p:spPr>
        <p:txBody>
          <a:bodyPr wrap="square" rtlCol="0">
            <a:spAutoFit/>
          </a:bodyPr>
          <a:lstStyle/>
          <a:p>
            <a:r>
              <a:rPr lang="en-US" sz="1400" b="1" dirty="0">
                <a:solidFill>
                  <a:schemeClr val="bg1"/>
                </a:solidFill>
              </a:rPr>
              <a:t>Fan Engagement View:</a:t>
            </a:r>
            <a:br>
              <a:rPr lang="en-US" sz="1400" dirty="0">
                <a:solidFill>
                  <a:schemeClr val="bg1"/>
                </a:solidFill>
              </a:rPr>
            </a:br>
            <a:r>
              <a:rPr lang="en-US" sz="1400" dirty="0">
                <a:solidFill>
                  <a:schemeClr val="bg1"/>
                </a:solidFill>
              </a:rPr>
              <a:t>Highlight boundary %, sixes per match, and fan-favorite players based on performance trends and social mentions (hypothetical).</a:t>
            </a:r>
          </a:p>
        </p:txBody>
      </p:sp>
      <p:sp>
        <p:nvSpPr>
          <p:cNvPr id="23" name="TextBox 22">
            <a:extLst>
              <a:ext uri="{FF2B5EF4-FFF2-40B4-BE49-F238E27FC236}">
                <a16:creationId xmlns:a16="http://schemas.microsoft.com/office/drawing/2014/main" id="{524EB415-CF9C-F1E8-71EF-C2E53EAE5F11}"/>
              </a:ext>
            </a:extLst>
          </p:cNvPr>
          <p:cNvSpPr txBox="1"/>
          <p:nvPr/>
        </p:nvSpPr>
        <p:spPr>
          <a:xfrm>
            <a:off x="5931838" y="5639575"/>
            <a:ext cx="5853761" cy="738664"/>
          </a:xfrm>
          <a:prstGeom prst="rect">
            <a:avLst/>
          </a:prstGeom>
          <a:noFill/>
        </p:spPr>
        <p:txBody>
          <a:bodyPr wrap="square" rtlCol="0">
            <a:spAutoFit/>
          </a:bodyPr>
          <a:lstStyle/>
          <a:p>
            <a:r>
              <a:rPr lang="en-US" sz="1400" b="1" dirty="0">
                <a:solidFill>
                  <a:schemeClr val="bg1"/>
                </a:solidFill>
              </a:rPr>
              <a:t>Executive Summary:</a:t>
            </a:r>
            <a:br>
              <a:rPr lang="en-US" sz="1400" dirty="0">
                <a:solidFill>
                  <a:schemeClr val="bg1"/>
                </a:solidFill>
              </a:rPr>
            </a:br>
            <a:r>
              <a:rPr lang="en-US" sz="1400" dirty="0">
                <a:solidFill>
                  <a:schemeClr val="bg1"/>
                </a:solidFill>
              </a:rPr>
              <a:t>A top-level dashboard summarizing team rankings, player highlights, and season-over-season trends for stakeholders (analysts, coaches, media).</a:t>
            </a:r>
          </a:p>
        </p:txBody>
      </p:sp>
      <p:sp>
        <p:nvSpPr>
          <p:cNvPr id="26" name="Pentagon 25">
            <a:extLst>
              <a:ext uri="{FF2B5EF4-FFF2-40B4-BE49-F238E27FC236}">
                <a16:creationId xmlns:a16="http://schemas.microsoft.com/office/drawing/2014/main" id="{7D1A84D5-3A99-72B4-5CD7-29EF7499C15F}"/>
              </a:ext>
            </a:extLst>
          </p:cNvPr>
          <p:cNvSpPr/>
          <p:nvPr/>
        </p:nvSpPr>
        <p:spPr>
          <a:xfrm>
            <a:off x="1317599" y="1491456"/>
            <a:ext cx="825604" cy="646331"/>
          </a:xfrm>
          <a:prstGeom prst="pentagon">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01</a:t>
            </a:r>
          </a:p>
        </p:txBody>
      </p:sp>
    </p:spTree>
    <p:extLst>
      <p:ext uri="{BB962C8B-B14F-4D97-AF65-F5344CB8AC3E}">
        <p14:creationId xmlns:p14="http://schemas.microsoft.com/office/powerpoint/2010/main" val="3938159505"/>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266</TotalTime>
  <Words>848</Words>
  <Application>Microsoft Office PowerPoint</Application>
  <PresentationFormat>Widescreen</PresentationFormat>
  <Paragraphs>102</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Anurag Mishra</dc:creator>
  <cp:lastModifiedBy>Anurag Mishra</cp:lastModifiedBy>
  <cp:revision>117</cp:revision>
  <dcterms:created xsi:type="dcterms:W3CDTF">2025-03-17T14:39:31Z</dcterms:created>
  <dcterms:modified xsi:type="dcterms:W3CDTF">2025-03-18T20:38:41Z</dcterms:modified>
</cp:coreProperties>
</file>

<file path=docProps/thumbnail.jpeg>
</file>